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high_tech_automotive_diagnostic_works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118872"/>
            <a:ext cx="6126480" cy="6739128"/>
          </a:xfrm>
          <a:prstGeom prst="rect">
            <a:avLst/>
          </a:prstGeom>
          <a:solidFill>
            <a:srgbClr val="071927"/>
          </a:solidFill>
          <a:ln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66928" y="1325880"/>
            <a:ext cx="521208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CURS COMPLET DE</a:t>
            </a:r>
            <a:endParaRPr lang="en-US" sz="3900" dirty="0"/>
          </a:p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DIAGNOSTICĂ AUTO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03504" y="2788920"/>
            <a:ext cx="498348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5E3FF"/>
                </a:solidFill>
              </a:rPr>
              <a:t>PowerPoint de predare: prezentare generală + Modulul 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03504" y="3337560"/>
            <a:ext cx="498348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AF7FB"/>
                </a:solidFill>
              </a:rPr>
              <a:t>Structură modulară pentru formarea unui tehnician care diagnostichează logic, nu schimbă piese pe ghicite.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03504" y="4315968"/>
            <a:ext cx="1417320" cy="310896"/>
          </a:xfrm>
          <a:prstGeom prst="roundRect">
            <a:avLst>
              <a:gd name="adj" fmla="val 23529"/>
            </a:avLst>
          </a:prstGeom>
          <a:solidFill>
            <a:srgbClr val="19C8F4">
              <a:alpha val="85000"/>
            </a:srgbClr>
          </a:solidFill>
          <a:ln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76656" y="4384548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12 module</a:t>
            </a:r>
            <a:endParaRPr lang="en-US" sz="880" dirty="0"/>
          </a:p>
        </p:txBody>
      </p:sp>
      <p:sp>
        <p:nvSpPr>
          <p:cNvPr id="10" name="Shape 7"/>
          <p:cNvSpPr/>
          <p:nvPr/>
        </p:nvSpPr>
        <p:spPr>
          <a:xfrm>
            <a:off x="2212848" y="4315968"/>
            <a:ext cx="1965960" cy="310896"/>
          </a:xfrm>
          <a:prstGeom prst="roundRect">
            <a:avLst>
              <a:gd name="adj" fmla="val 23529"/>
            </a:avLst>
          </a:prstGeom>
          <a:solidFill>
            <a:srgbClr val="FFB020">
              <a:alpha val="85000"/>
            </a:srgbClr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286000" y="4384548"/>
            <a:ext cx="18196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96 ore recomandate</a:t>
            </a:r>
            <a:endParaRPr lang="en-US" sz="880" dirty="0"/>
          </a:p>
        </p:txBody>
      </p:sp>
      <p:sp>
        <p:nvSpPr>
          <p:cNvPr id="12" name="Shape 9"/>
          <p:cNvSpPr/>
          <p:nvPr/>
        </p:nvSpPr>
        <p:spPr>
          <a:xfrm>
            <a:off x="603504" y="4754880"/>
            <a:ext cx="2606040" cy="310896"/>
          </a:xfrm>
          <a:prstGeom prst="roundRect">
            <a:avLst>
              <a:gd name="adj" fmla="val 23529"/>
            </a:avLst>
          </a:prstGeom>
          <a:solidFill>
            <a:srgbClr val="39D98A">
              <a:alpha val="85000"/>
            </a:srgbClr>
          </a:solidFill>
          <a:ln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76656" y="4823460"/>
            <a:ext cx="24597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35% teorie / 65% practică</a:t>
            </a:r>
            <a:endParaRPr lang="en-US" sz="880" dirty="0"/>
          </a:p>
        </p:txBody>
      </p:sp>
      <p:sp>
        <p:nvSpPr>
          <p:cNvPr id="14" name="Text 11"/>
          <p:cNvSpPr/>
          <p:nvPr/>
        </p:nvSpPr>
        <p:spPr>
          <a:xfrm>
            <a:off x="603504" y="610819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9C5CF"/>
                </a:solidFill>
              </a:rPr>
              <a:t>Auto Electronica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Cum se folosește acest PowerPoint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Structură de predare: curs complet + module separate, fiecare împărțit în lecții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132588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RECOMANDAREA CORECTĂ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1572768"/>
            <a:ext cx="493776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Nu construi un singur fișier gigantic. Folosește un fișier de orientare + câte un PowerPoint pentru fiecare modul.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400800" y="1216152"/>
            <a:ext cx="5029200" cy="4370832"/>
          </a:xfrm>
          <a:prstGeom prst="roundRect">
            <a:avLst>
              <a:gd name="adj" fmla="val 1674"/>
            </a:avLst>
          </a:prstGeom>
          <a:solidFill>
            <a:srgbClr val="0E2838"/>
          </a:solidFill>
          <a:ln w="12700">
            <a:solidFill>
              <a:srgbClr val="19C8F4">
                <a:alpha val="65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2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729984" y="1499616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</a:rPr>
              <a:t>Curs Diagnostică Auto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8897112" y="1938528"/>
            <a:ext cx="0" cy="502920"/>
          </a:xfrm>
          <a:prstGeom prst="line">
            <a:avLst/>
          </a:prstGeom>
          <a:noFill/>
          <a:ln w="25400">
            <a:solidFill>
              <a:srgbClr val="19C8F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931152" y="2487168"/>
            <a:ext cx="3931920" cy="429768"/>
          </a:xfrm>
          <a:prstGeom prst="roundRect">
            <a:avLst>
              <a:gd name="adj" fmla="val 17021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14032" y="259689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9C8F4"/>
                </a:solidFill>
              </a:rPr>
              <a:t>00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7571232" y="2569464"/>
            <a:ext cx="2971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EAF7FB"/>
                </a:solidFill>
              </a:rPr>
              <a:t>Prezentare generală curs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6931152" y="3108960"/>
            <a:ext cx="3931920" cy="429768"/>
          </a:xfrm>
          <a:prstGeom prst="roundRect">
            <a:avLst>
              <a:gd name="adj" fmla="val 17021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14032" y="3218688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9C8F4"/>
                </a:solidFill>
              </a:rPr>
              <a:t>01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571232" y="3191256"/>
            <a:ext cx="2971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EAF7FB"/>
                </a:solidFill>
              </a:rPr>
              <a:t>Modulul 1 – Procesul profesional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6931152" y="3730752"/>
            <a:ext cx="3931920" cy="429768"/>
          </a:xfrm>
          <a:prstGeom prst="roundRect">
            <a:avLst>
              <a:gd name="adj" fmla="val 17021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14032" y="3840480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9C8F4"/>
                </a:solidFill>
              </a:rPr>
              <a:t>02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7571232" y="3813048"/>
            <a:ext cx="2971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EAF7FB"/>
                </a:solidFill>
              </a:rPr>
              <a:t>Modulul 2 – Arhitectura vehiculului</a:t>
            </a:r>
            <a:endParaRPr lang="en-US" sz="1060" dirty="0"/>
          </a:p>
        </p:txBody>
      </p:sp>
      <p:sp>
        <p:nvSpPr>
          <p:cNvPr id="21" name="Shape 19"/>
          <p:cNvSpPr/>
          <p:nvPr/>
        </p:nvSpPr>
        <p:spPr>
          <a:xfrm>
            <a:off x="6931152" y="4352544"/>
            <a:ext cx="3931920" cy="429768"/>
          </a:xfrm>
          <a:prstGeom prst="roundRect">
            <a:avLst>
              <a:gd name="adj" fmla="val 17021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14032" y="4462272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9C8F4"/>
                </a:solidFill>
              </a:rPr>
              <a:t>…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7571232" y="4434840"/>
            <a:ext cx="2971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EAF7FB"/>
                </a:solidFill>
              </a:rPr>
              <a:t>Fiecare modul are lecții, exerciții și test</a:t>
            </a:r>
            <a:endParaRPr lang="en-US" sz="1060" dirty="0"/>
          </a:p>
        </p:txBody>
      </p:sp>
      <p:sp>
        <p:nvSpPr>
          <p:cNvPr id="24" name="Shape 22"/>
          <p:cNvSpPr/>
          <p:nvPr/>
        </p:nvSpPr>
        <p:spPr>
          <a:xfrm>
            <a:off x="594360" y="4443984"/>
            <a:ext cx="5303520" cy="914400"/>
          </a:xfrm>
          <a:prstGeom prst="roundRect">
            <a:avLst>
              <a:gd name="adj" fmla="val 8000"/>
            </a:avLst>
          </a:prstGeom>
          <a:solidFill>
            <a:srgbClr val="1A2630"/>
          </a:solidFill>
          <a:ln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40664" y="4581144"/>
            <a:ext cx="5010912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Acest fișier începe cursul: include harta celor 12 module și Modulul 1 complet pentru predare.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Harta cursului: Modulele 1–6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De la metoda de diagnostic până la motoare pe benzină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337560" y="2103120"/>
            <a:ext cx="82296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6995160" y="2103120"/>
            <a:ext cx="82296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9784080" y="2880360"/>
            <a:ext cx="0" cy="64008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7818120" y="4343400"/>
            <a:ext cx="-82296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4160520" y="4343400"/>
            <a:ext cx="-82296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40080" y="141732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FFB020">
                <a:alpha val="75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9808" y="150876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B020"/>
                </a:solidFill>
              </a:rPr>
              <a:t>01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216152" y="150876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Proces profesional de diagnosticare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297680" y="141732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19C8F4">
                <a:alpha val="7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07408" y="150876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9C8F4"/>
                </a:solidFill>
              </a:rPr>
              <a:t>02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873752" y="150876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Arhitectura automobilului modern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955280" y="141732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19C8F4">
                <a:alpha val="75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65008" y="150876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9C8F4"/>
                </a:solidFill>
              </a:rPr>
              <a:t>03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531352" y="150876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OBD/EOBD și tester diagnostic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365760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19C8F4">
                <a:alpha val="75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74904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9C8F4"/>
                </a:solidFill>
              </a:rPr>
              <a:t>04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216152" y="374904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Interpretarea Live Data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297680" y="365760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19C8F4">
                <a:alpha val="75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07408" y="374904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9C8F4"/>
                </a:solidFill>
              </a:rPr>
              <a:t>05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873752" y="374904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Senzori și actuatori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7955280" y="365760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19C8F4">
                <a:alpha val="75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65008" y="374904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9C8F4"/>
                </a:solidFill>
              </a:rPr>
              <a:t>06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8531352" y="374904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Motoare pe benzină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731520" y="5806440"/>
            <a:ext cx="10698480" cy="502920"/>
          </a:xfrm>
          <a:prstGeom prst="roundRect">
            <a:avLst>
              <a:gd name="adj" fmla="val 14545"/>
            </a:avLst>
          </a:prstGeom>
          <a:solidFill>
            <a:srgbClr val="1A2630"/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77824" y="5943600"/>
            <a:ext cx="10405872" cy="228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Ideea-cheie: întâi metoda, apoi sculele. Testerul nu înlocuiește gândirea.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Harta cursului: Modulele 7–12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Cazuri complexe, emisii, oscilloscope, rețele și examen practic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337560" y="2103120"/>
            <a:ext cx="82296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6995160" y="2103120"/>
            <a:ext cx="82296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9784080" y="2880360"/>
            <a:ext cx="0" cy="64008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7818120" y="4343400"/>
            <a:ext cx="-82296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4160520" y="4343400"/>
            <a:ext cx="-82296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40080" y="141732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19C8F4">
                <a:alpha val="75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9808" y="150876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9C8F4"/>
                </a:solidFill>
              </a:rPr>
              <a:t>07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216152" y="150876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Diesel Common Rail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297680" y="141732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19C8F4">
                <a:alpha val="7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07408" y="150876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9C8F4"/>
                </a:solidFill>
              </a:rPr>
              <a:t>08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873752" y="150876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DPF / EGR / SCR / AdBlue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955280" y="141732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19C8F4">
                <a:alpha val="75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65008" y="150876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9C8F4"/>
                </a:solidFill>
              </a:rPr>
              <a:t>09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531352" y="150876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Osciloscop auto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365760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19C8F4">
                <a:alpha val="75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74904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9C8F4"/>
                </a:solidFill>
              </a:rPr>
              <a:t>10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216152" y="374904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CAN / LIN / CAN FD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297680" y="365760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19C8F4">
                <a:alpha val="75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07408" y="374904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9C8F4"/>
                </a:solidFill>
              </a:rPr>
              <a:t>11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873752" y="374904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Sisteme non-motor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7955280" y="3657600"/>
            <a:ext cx="2743200" cy="1143000"/>
          </a:xfrm>
          <a:prstGeom prst="roundRect">
            <a:avLst>
              <a:gd name="adj" fmla="val 6400"/>
            </a:avLst>
          </a:prstGeom>
          <a:solidFill>
            <a:srgbClr val="173548"/>
          </a:solidFill>
          <a:ln w="12700">
            <a:solidFill>
              <a:srgbClr val="39D98A">
                <a:alpha val="75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65008" y="3749040"/>
            <a:ext cx="4023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9D98A"/>
                </a:solidFill>
              </a:rPr>
              <a:t>12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8531352" y="3749040"/>
            <a:ext cx="2057400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Diagnostic avansat + examen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731520" y="5806440"/>
            <a:ext cx="10698480" cy="502920"/>
          </a:xfrm>
          <a:prstGeom prst="roundRect">
            <a:avLst>
              <a:gd name="adj" fmla="val 14545"/>
            </a:avLst>
          </a:prstGeom>
          <a:solidFill>
            <a:srgbClr val="1A2630"/>
          </a:solidFill>
          <a:ln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77824" y="5943600"/>
            <a:ext cx="10405872" cy="228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Examenul trebuie să fie pe defect necunoscut: simptom → plan → măsurători → cauză → verificare.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high_tech_automotive_diagnostic_works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118872"/>
            <a:ext cx="6492240" cy="6739128"/>
          </a:xfrm>
          <a:prstGeom prst="rect">
            <a:avLst/>
          </a:prstGeom>
          <a:solidFill>
            <a:srgbClr val="071927">
              <a:alpha val="95000"/>
            </a:srgbClr>
          </a:solidFill>
          <a:ln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13258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9C8F4"/>
                </a:solidFill>
              </a:rPr>
              <a:t>MODULUL 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548640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Procesul profesional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de diagnosticare auto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713232" y="3364992"/>
            <a:ext cx="53035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EAF7FB"/>
                </a:solidFill>
              </a:rPr>
              <a:t>Scop: cursantul să știe cum găsește defectul înainte să învețe toate componentele.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31520" y="4224528"/>
            <a:ext cx="1417320" cy="310896"/>
          </a:xfrm>
          <a:prstGeom prst="roundRect">
            <a:avLst>
              <a:gd name="adj" fmla="val 23529"/>
            </a:avLst>
          </a:prstGeom>
          <a:solidFill>
            <a:srgbClr val="FFB020">
              <a:alpha val="85000"/>
            </a:srgbClr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04672" y="4293108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1 zi / 8 ore</a:t>
            </a:r>
            <a:endParaRPr lang="en-US" sz="880" dirty="0"/>
          </a:p>
        </p:txBody>
      </p:sp>
      <p:sp>
        <p:nvSpPr>
          <p:cNvPr id="10" name="Shape 7"/>
          <p:cNvSpPr/>
          <p:nvPr/>
        </p:nvSpPr>
        <p:spPr>
          <a:xfrm>
            <a:off x="2331720" y="4224528"/>
            <a:ext cx="1828800" cy="310896"/>
          </a:xfrm>
          <a:prstGeom prst="roundRect">
            <a:avLst>
              <a:gd name="adj" fmla="val 23529"/>
            </a:avLst>
          </a:prstGeom>
          <a:solidFill>
            <a:srgbClr val="19C8F4">
              <a:alpha val="85000"/>
            </a:srgbClr>
          </a:solidFill>
          <a:ln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404872" y="4293108"/>
            <a:ext cx="16824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metodă + practică</a:t>
            </a:r>
            <a:endParaRPr lang="en-US" sz="880" dirty="0"/>
          </a:p>
        </p:txBody>
      </p:sp>
      <p:sp>
        <p:nvSpPr>
          <p:cNvPr id="12" name="Shape 9"/>
          <p:cNvSpPr/>
          <p:nvPr/>
        </p:nvSpPr>
        <p:spPr>
          <a:xfrm>
            <a:off x="4343400" y="4224528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39D98A">
              <a:alpha val="85000"/>
            </a:srgbClr>
          </a:solidFill>
          <a:ln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416552" y="4293108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baza tuturor modulelor</a:t>
            </a:r>
            <a:endParaRPr lang="en-US" sz="880" dirty="0"/>
          </a:p>
        </p:txBody>
      </p:sp>
      <p:sp>
        <p:nvSpPr>
          <p:cNvPr id="14" name="Text 11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Rezultatul modulului 1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La final, cursantul nu trebuie să ghicească. Trebuie să poată demonstra.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1298448"/>
            <a:ext cx="10698480" cy="731520"/>
          </a:xfrm>
          <a:prstGeom prst="roundRect">
            <a:avLst>
              <a:gd name="adj" fmla="val 10000"/>
            </a:avLst>
          </a:prstGeom>
          <a:solidFill>
            <a:srgbClr val="1A2630"/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7824" y="1435608"/>
            <a:ext cx="10405872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Rezultatul urmărit: „Nu știu încă piesa defectă, dar știu exact cum voi găsi defectul.”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77240" y="2331720"/>
            <a:ext cx="3246120" cy="960120"/>
          </a:xfrm>
          <a:prstGeom prst="roundRect">
            <a:avLst>
              <a:gd name="adj" fmla="val 7619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2606040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2674620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1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1463040" y="251460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Cere informația corectă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1463040" y="280720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B9C5CF"/>
                </a:solidFill>
              </a:rPr>
              <a:t>transformă „nu merge bine” în simptom diagnosticabil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4590288" y="2331720"/>
            <a:ext cx="3246120" cy="960120"/>
          </a:xfrm>
          <a:prstGeom prst="roundRect">
            <a:avLst>
              <a:gd name="adj" fmla="val 7619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754880" y="2606040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2674620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2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276088" y="251460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Confirmă simptomul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5276088" y="280720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B9C5CF"/>
                </a:solidFill>
              </a:rPr>
              <a:t>nu repară ceva ce nu a verificat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8403336" y="2331720"/>
            <a:ext cx="3246120" cy="960120"/>
          </a:xfrm>
          <a:prstGeom prst="roundRect">
            <a:avLst>
              <a:gd name="adj" fmla="val 7619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567928" y="2606040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67928" y="2674620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3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9089136" y="251460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Scanează complet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9089136" y="280720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B9C5CF"/>
                </a:solidFill>
              </a:rPr>
              <a:t>salvează raportul înainte de ștergere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777240" y="3749040"/>
            <a:ext cx="3246120" cy="960120"/>
          </a:xfrm>
          <a:prstGeom prst="roundRect">
            <a:avLst>
              <a:gd name="adj" fmla="val 7619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41832" y="4023360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41832" y="4091940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4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1463040" y="393192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Construiește ipoteze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1463040" y="422452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B9C5CF"/>
                </a:solidFill>
              </a:rPr>
              <a:t>separă cauza de consecință</a:t>
            </a:r>
            <a:endParaRPr lang="en-US" sz="980" dirty="0"/>
          </a:p>
        </p:txBody>
      </p:sp>
      <p:sp>
        <p:nvSpPr>
          <p:cNvPr id="29" name="Shape 27"/>
          <p:cNvSpPr/>
          <p:nvPr/>
        </p:nvSpPr>
        <p:spPr>
          <a:xfrm>
            <a:off x="4590288" y="3749040"/>
            <a:ext cx="3246120" cy="960120"/>
          </a:xfrm>
          <a:prstGeom prst="roundRect">
            <a:avLst>
              <a:gd name="adj" fmla="val 7619"/>
            </a:avLst>
          </a:prstGeom>
          <a:solidFill>
            <a:srgbClr val="173548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754880" y="4023360"/>
            <a:ext cx="384048" cy="384048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754880" y="4091940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5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5276088" y="393192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Testează înainte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5276088" y="422452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B9C5CF"/>
                </a:solidFill>
              </a:rPr>
              <a:t>măsoară, apoi decide</a:t>
            </a:r>
            <a:endParaRPr lang="en-US" sz="980" dirty="0"/>
          </a:p>
        </p:txBody>
      </p:sp>
      <p:sp>
        <p:nvSpPr>
          <p:cNvPr id="34" name="Shape 32"/>
          <p:cNvSpPr/>
          <p:nvPr/>
        </p:nvSpPr>
        <p:spPr>
          <a:xfrm>
            <a:off x="8403336" y="3749040"/>
            <a:ext cx="3246120" cy="960120"/>
          </a:xfrm>
          <a:prstGeom prst="roundRect">
            <a:avLst>
              <a:gd name="adj" fmla="val 7619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567928" y="4023360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567928" y="4091940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6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9089136" y="393192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Verifică reparația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9089136" y="422452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B9C5CF"/>
                </a:solidFill>
              </a:rPr>
              <a:t>reproduce condițiile inițiale</a:t>
            </a:r>
            <a:endParaRPr lang="en-US" sz="9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Modulul 1 împărțit în lecții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O zi de curs: logică, demonstrații, exerciții și test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73548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90195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B020"/>
                </a:solidFill>
              </a:rPr>
              <a:t>1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841248" y="213969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Ce înseamnă diagnosticul auto</a:t>
            </a:r>
            <a:endParaRPr lang="en-US" sz="980" dirty="0"/>
          </a:p>
        </p:txBody>
      </p:sp>
      <p:sp>
        <p:nvSpPr>
          <p:cNvPr id="10" name="Shape 8"/>
          <p:cNvSpPr/>
          <p:nvPr/>
        </p:nvSpPr>
        <p:spPr>
          <a:xfrm>
            <a:off x="2560320" y="182880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51760" y="190195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2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2715768" y="213969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Cele 7 etape ale diagnosticului</a:t>
            </a:r>
            <a:endParaRPr lang="en-US" sz="980" dirty="0"/>
          </a:p>
        </p:txBody>
      </p:sp>
      <p:sp>
        <p:nvSpPr>
          <p:cNvPr id="13" name="Shape 11"/>
          <p:cNvSpPr/>
          <p:nvPr/>
        </p:nvSpPr>
        <p:spPr>
          <a:xfrm>
            <a:off x="4434840" y="182880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26280" y="190195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3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90288" y="213969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Interviul cu clientul</a:t>
            </a:r>
            <a:endParaRPr lang="en-US" sz="980" dirty="0"/>
          </a:p>
        </p:txBody>
      </p:sp>
      <p:sp>
        <p:nvSpPr>
          <p:cNvPr id="16" name="Shape 14"/>
          <p:cNvSpPr/>
          <p:nvPr/>
        </p:nvSpPr>
        <p:spPr>
          <a:xfrm>
            <a:off x="6309360" y="182880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0" y="190195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4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6464808" y="213969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Inspecția inițială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8183880" y="182880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75320" y="190195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5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8339328" y="213969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Scanare completă + DTC</a:t>
            </a:r>
            <a:endParaRPr lang="en-US" sz="980" dirty="0"/>
          </a:p>
        </p:txBody>
      </p:sp>
      <p:sp>
        <p:nvSpPr>
          <p:cNvPr id="22" name="Shape 20"/>
          <p:cNvSpPr/>
          <p:nvPr/>
        </p:nvSpPr>
        <p:spPr>
          <a:xfrm>
            <a:off x="10058400" y="182880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149840" y="190195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6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0213848" y="213969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Freeze Frame</a:t>
            </a:r>
            <a:endParaRPr lang="en-US" sz="980" dirty="0"/>
          </a:p>
        </p:txBody>
      </p:sp>
      <p:sp>
        <p:nvSpPr>
          <p:cNvPr id="25" name="Shape 23"/>
          <p:cNvSpPr/>
          <p:nvPr/>
        </p:nvSpPr>
        <p:spPr>
          <a:xfrm>
            <a:off x="1627632" y="384048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719072" y="391363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7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1783080" y="415137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Ipoteze și teste</a:t>
            </a:r>
            <a:endParaRPr lang="en-US" sz="980" dirty="0"/>
          </a:p>
        </p:txBody>
      </p:sp>
      <p:sp>
        <p:nvSpPr>
          <p:cNvPr id="28" name="Shape 26"/>
          <p:cNvSpPr/>
          <p:nvPr/>
        </p:nvSpPr>
        <p:spPr>
          <a:xfrm>
            <a:off x="3502152" y="384048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593592" y="391363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8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3657600" y="415137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Cauză vs consecință</a:t>
            </a:r>
            <a:endParaRPr lang="en-US" sz="980" dirty="0"/>
          </a:p>
        </p:txBody>
      </p:sp>
      <p:sp>
        <p:nvSpPr>
          <p:cNvPr id="31" name="Shape 29"/>
          <p:cNvSpPr/>
          <p:nvPr/>
        </p:nvSpPr>
        <p:spPr>
          <a:xfrm>
            <a:off x="5376672" y="384048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68112" y="391363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9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532120" y="415137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Exerciții practice</a:t>
            </a:r>
            <a:endParaRPr lang="en-US" sz="980" dirty="0"/>
          </a:p>
        </p:txBody>
      </p:sp>
      <p:sp>
        <p:nvSpPr>
          <p:cNvPr id="34" name="Shape 32"/>
          <p:cNvSpPr/>
          <p:nvPr/>
        </p:nvSpPr>
        <p:spPr>
          <a:xfrm>
            <a:off x="7251192" y="384048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42632" y="391363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10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7406640" y="415137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Fișa de diagnostic</a:t>
            </a:r>
            <a:endParaRPr lang="en-US" sz="980" dirty="0"/>
          </a:p>
        </p:txBody>
      </p:sp>
      <p:sp>
        <p:nvSpPr>
          <p:cNvPr id="37" name="Shape 35"/>
          <p:cNvSpPr/>
          <p:nvPr/>
        </p:nvSpPr>
        <p:spPr>
          <a:xfrm>
            <a:off x="9125712" y="3840480"/>
            <a:ext cx="1508760" cy="914400"/>
          </a:xfrm>
          <a:prstGeom prst="roundRect">
            <a:avLst>
              <a:gd name="adj" fmla="val 8000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217152" y="3913632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9C8F4"/>
                </a:solidFill>
              </a:rPr>
              <a:t>11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9281160" y="4151376"/>
            <a:ext cx="121615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Test final</a:t>
            </a:r>
            <a:endParaRPr lang="en-US" sz="980" dirty="0"/>
          </a:p>
        </p:txBody>
      </p:sp>
      <p:sp>
        <p:nvSpPr>
          <p:cNvPr id="40" name="Shape 38"/>
          <p:cNvSpPr/>
          <p:nvPr/>
        </p:nvSpPr>
        <p:spPr>
          <a:xfrm>
            <a:off x="868680" y="5806440"/>
            <a:ext cx="10241280" cy="502920"/>
          </a:xfrm>
          <a:prstGeom prst="roundRect">
            <a:avLst>
              <a:gd name="adj" fmla="val 14545"/>
            </a:avLst>
          </a:prstGeom>
          <a:solidFill>
            <a:srgbClr val="1A2630"/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14984" y="5943600"/>
            <a:ext cx="9948672" cy="228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Nu preda piesele înainte de metodă. Metoda este fundația cursului.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Lecția 1: ce înseamnă diagnostic auto?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Separă simptomele, codurile și cauza reală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651760" y="2788920"/>
            <a:ext cx="50292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800600" y="2788920"/>
            <a:ext cx="50292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6949440" y="2788920"/>
            <a:ext cx="50292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9098280" y="2788920"/>
            <a:ext cx="50292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640080" y="2148840"/>
            <a:ext cx="2148840" cy="1234440"/>
          </a:xfrm>
          <a:prstGeom prst="roundRect">
            <a:avLst>
              <a:gd name="adj" fmla="val 5926"/>
            </a:avLst>
          </a:prstGeom>
          <a:solidFill>
            <a:srgbClr val="173548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395728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Simptom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04672" y="2761488"/>
            <a:ext cx="1810512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B9C5CF"/>
                </a:solidFill>
              </a:rPr>
              <a:t>Ce observă clientul sau tehnicianul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383280" y="2148840"/>
            <a:ext cx="2148840" cy="1234440"/>
          </a:xfrm>
          <a:prstGeom prst="roundRect">
            <a:avLst>
              <a:gd name="adj" fmla="val 5926"/>
            </a:avLst>
          </a:prstGeom>
          <a:solidFill>
            <a:srgbClr val="173548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20440" y="2395728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DTC / cod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547872" y="2761488"/>
            <a:ext cx="1810512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B9C5CF"/>
                </a:solidFill>
              </a:rPr>
              <a:t>Ce a memorat o unitate electronică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126480" y="2148840"/>
            <a:ext cx="2148840" cy="1234440"/>
          </a:xfrm>
          <a:prstGeom prst="roundRect">
            <a:avLst>
              <a:gd name="adj" fmla="val 5926"/>
            </a:avLst>
          </a:prstGeom>
          <a:solidFill>
            <a:srgbClr val="173548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63640" y="2395728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Defect constatat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291072" y="2761488"/>
            <a:ext cx="1810512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B9C5CF"/>
                </a:solidFill>
              </a:rPr>
              <a:t>Problema tehnică demonstrată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869680" y="2148840"/>
            <a:ext cx="2148840" cy="1234440"/>
          </a:xfrm>
          <a:prstGeom prst="roundRect">
            <a:avLst>
              <a:gd name="adj" fmla="val 5926"/>
            </a:avLst>
          </a:prstGeom>
          <a:solidFill>
            <a:srgbClr val="173548"/>
          </a:solidFill>
          <a:ln w="12700">
            <a:solidFill>
              <a:srgbClr val="39D9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006840" y="2395728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9D98A"/>
                </a:solidFill>
              </a:rPr>
              <a:t>Cauză reală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034272" y="2761488"/>
            <a:ext cx="1810512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B9C5CF"/>
                </a:solidFill>
              </a:rPr>
              <a:t>Motivul pentru care apare defectul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822960" y="4709160"/>
            <a:ext cx="10561320" cy="685800"/>
          </a:xfrm>
          <a:prstGeom prst="roundRect">
            <a:avLst>
              <a:gd name="adj" fmla="val 10667"/>
            </a:avLst>
          </a:prstGeom>
          <a:solidFill>
            <a:srgbClr val="1A2630"/>
          </a:solidFill>
          <a:ln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9264" y="4846320"/>
            <a:ext cx="10268712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Exemplu: „nu are putere” → P0299 → presiune turbo prea mică → furtun intercooler fisurat.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68680" y="5715000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19C8F4"/>
                </a:solidFill>
              </a:rPr>
              <a:t>Mesaj de predat:</a:t>
            </a:r>
            <a:endParaRPr lang="en-US" sz="930" dirty="0"/>
          </a:p>
        </p:txBody>
      </p:sp>
      <p:sp>
        <p:nvSpPr>
          <p:cNvPr id="26" name="Text 24"/>
          <p:cNvSpPr/>
          <p:nvPr/>
        </p:nvSpPr>
        <p:spPr>
          <a:xfrm>
            <a:off x="2514600" y="566928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DTC-ul nu este diagnosticul. Este doar un punct de pornire.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Lecția 2: procesul în 7 etape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Aceasta devine „coloana vertebrală” a întregului curs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965960" y="3273552"/>
            <a:ext cx="338328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3566160" y="3273552"/>
            <a:ext cx="338328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5166360" y="3273552"/>
            <a:ext cx="338328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6766560" y="3273552"/>
            <a:ext cx="338328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8366760" y="3273552"/>
            <a:ext cx="338328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9966960" y="3273552"/>
            <a:ext cx="338328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1005840" y="2304288"/>
            <a:ext cx="685800" cy="685800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05840" y="249631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1927"/>
                </a:solidFill>
              </a:rPr>
              <a:t>1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1792" y="3246120"/>
            <a:ext cx="144475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Informații client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2615184" y="2304288"/>
            <a:ext cx="685800" cy="685800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15184" y="249631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1927"/>
                </a:solidFill>
              </a:rPr>
              <a:t>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231136" y="3246120"/>
            <a:ext cx="144475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Confirmare simptom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224528" y="2304288"/>
            <a:ext cx="685800" cy="685800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224528" y="249631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1927"/>
                </a:solidFill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840480" y="3246120"/>
            <a:ext cx="144475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Inspecție inițială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833872" y="2304288"/>
            <a:ext cx="685800" cy="685800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833872" y="249631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1927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49824" y="3246120"/>
            <a:ext cx="144475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Scanare completă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7443216" y="2304288"/>
            <a:ext cx="685800" cy="685800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443216" y="249631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1927"/>
                </a:solidFill>
              </a:rPr>
              <a:t>5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059168" y="3246120"/>
            <a:ext cx="144475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Ipoteze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9052560" y="2304288"/>
            <a:ext cx="685800" cy="685800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052560" y="249631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1927"/>
                </a:solidFill>
              </a:rPr>
              <a:t>6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668512" y="3246120"/>
            <a:ext cx="144475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Măsurători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10661904" y="2304288"/>
            <a:ext cx="685800" cy="685800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661904" y="249631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1927"/>
                </a:solidFill>
              </a:rPr>
              <a:t>7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0277856" y="3246120"/>
            <a:ext cx="144475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Verificare reparație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914400" y="4800600"/>
            <a:ext cx="10241280" cy="640080"/>
          </a:xfrm>
          <a:prstGeom prst="roundRect">
            <a:avLst>
              <a:gd name="adj" fmla="val 11429"/>
            </a:avLst>
          </a:prstGeom>
          <a:solidFill>
            <a:srgbClr val="1A2630"/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4937760"/>
            <a:ext cx="9948672" cy="365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Regula: fiecare ipoteză trebuie să aibă un test. Fără test, este doar ghicit.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Lecția 3: interviul cu clientul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Transformă o plângere vagă într-un simptom diagnosticabil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1508760"/>
            <a:ext cx="5166360" cy="3383280"/>
          </a:xfrm>
          <a:prstGeom prst="roundRect">
            <a:avLst>
              <a:gd name="adj" fmla="val 2162"/>
            </a:avLst>
          </a:prstGeom>
          <a:solidFill>
            <a:srgbClr val="251A1A"/>
          </a:solidFill>
          <a:ln w="12700">
            <a:solidFill>
              <a:srgbClr val="FF5C5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175564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5C"/>
                </a:solidFill>
              </a:rPr>
              <a:t>Rău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05840" y="233172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</a:rPr>
              <a:t>„Mașina nu merge bine.”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1051560" y="3246120"/>
            <a:ext cx="4297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B9C5CF"/>
                </a:solidFill>
              </a:rPr>
              <a:t>Prea vag. Nu spune când, cum, în ce condiții, după ce intervenție sau ce martori apar.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309360" y="1508760"/>
            <a:ext cx="5166360" cy="3383280"/>
          </a:xfrm>
          <a:prstGeom prst="roundRect">
            <a:avLst>
              <a:gd name="adj" fmla="val 2162"/>
            </a:avLst>
          </a:prstGeom>
          <a:solidFill>
            <a:srgbClr val="13291F"/>
          </a:solidFill>
          <a:ln w="12700">
            <a:solidFill>
              <a:srgbClr val="39D9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0" y="175564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9D98A"/>
                </a:solidFill>
              </a:rPr>
              <a:t>Bun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629400" y="2148840"/>
            <a:ext cx="452628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</a:rPr>
              <a:t>„După 20 min, peste 2.500 rpm, la accelerație puternică, pierde putere.”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675120" y="3401568"/>
            <a:ext cx="42976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B9C5CF"/>
                </a:solidFill>
              </a:rPr>
              <a:t>Acum ai condiții de test: temperatură, sarcină, turație și context.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68680" y="5413248"/>
            <a:ext cx="1874520" cy="310896"/>
          </a:xfrm>
          <a:prstGeom prst="roundRect">
            <a:avLst>
              <a:gd name="adj" fmla="val 23529"/>
            </a:avLst>
          </a:prstGeom>
          <a:solidFill>
            <a:srgbClr val="19C8F4">
              <a:alpha val="85000"/>
            </a:srgbClr>
          </a:solidFill>
          <a:ln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832" y="5481828"/>
            <a:ext cx="1728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rece / cald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3090672" y="5413248"/>
            <a:ext cx="1874520" cy="310896"/>
          </a:xfrm>
          <a:prstGeom prst="roundRect">
            <a:avLst>
              <a:gd name="adj" fmla="val 23529"/>
            </a:avLst>
          </a:prstGeom>
          <a:solidFill>
            <a:srgbClr val="19C8F4">
              <a:alpha val="85000"/>
            </a:srgbClr>
          </a:solidFill>
          <a:ln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163824" y="5481828"/>
            <a:ext cx="1728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permanent / intermitent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5312664" y="5413248"/>
            <a:ext cx="1874520" cy="310896"/>
          </a:xfrm>
          <a:prstGeom prst="roundRect">
            <a:avLst>
              <a:gd name="adj" fmla="val 23529"/>
            </a:avLst>
          </a:prstGeom>
          <a:solidFill>
            <a:srgbClr val="FFB020">
              <a:alpha val="85000"/>
            </a:srgbClr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385816" y="5481828"/>
            <a:ext cx="1728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după alimentare / reparație</a:t>
            </a:r>
            <a:endParaRPr lang="en-US" sz="880" dirty="0"/>
          </a:p>
        </p:txBody>
      </p:sp>
      <p:sp>
        <p:nvSpPr>
          <p:cNvPr id="21" name="Shape 19"/>
          <p:cNvSpPr/>
          <p:nvPr/>
        </p:nvSpPr>
        <p:spPr>
          <a:xfrm>
            <a:off x="7534656" y="5413248"/>
            <a:ext cx="1874520" cy="310896"/>
          </a:xfrm>
          <a:prstGeom prst="roundRect">
            <a:avLst>
              <a:gd name="adj" fmla="val 23529"/>
            </a:avLst>
          </a:prstGeom>
          <a:solidFill>
            <a:srgbClr val="19C8F4">
              <a:alpha val="85000"/>
            </a:srgbClr>
          </a:solidFill>
          <a:ln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607808" y="5481828"/>
            <a:ext cx="1728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viteză / turație / sarcină</a:t>
            </a:r>
            <a:endParaRPr lang="en-US" sz="880" dirty="0"/>
          </a:p>
        </p:txBody>
      </p:sp>
      <p:sp>
        <p:nvSpPr>
          <p:cNvPr id="23" name="Shape 21"/>
          <p:cNvSpPr/>
          <p:nvPr/>
        </p:nvSpPr>
        <p:spPr>
          <a:xfrm>
            <a:off x="9756648" y="5413248"/>
            <a:ext cx="1874520" cy="310896"/>
          </a:xfrm>
          <a:prstGeom prst="roundRect">
            <a:avLst>
              <a:gd name="adj" fmla="val 23529"/>
            </a:avLst>
          </a:prstGeom>
          <a:solidFill>
            <a:srgbClr val="19C8F4">
              <a:alpha val="85000"/>
            </a:srgbClr>
          </a:solidFill>
          <a:ln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829800" y="5481828"/>
            <a:ext cx="1728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</a:rPr>
              <a:t>fum / zgomot / martori</a:t>
            </a:r>
            <a:endParaRPr lang="en-US" sz="8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Lecția 4: inspecția inițială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Înainte de laptop: ochi, mâini, logică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77240" y="1508760"/>
            <a:ext cx="3246120" cy="3977640"/>
          </a:xfrm>
          <a:prstGeom prst="roundRect">
            <a:avLst>
              <a:gd name="adj" fmla="val 2254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78408" y="178308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Alimentare electrică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2331720"/>
            <a:ext cx="2560320" cy="2057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500" dirty="0">
                <a:solidFill>
                  <a:srgbClr val="EAF7FB"/>
                </a:solidFill>
              </a:rPr>
              <a:t>baterie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borne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mase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siguranțe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relee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26280" y="1508760"/>
            <a:ext cx="3246120" cy="3977640"/>
          </a:xfrm>
          <a:prstGeom prst="roundRect">
            <a:avLst>
              <a:gd name="adj" fmla="val 2254"/>
            </a:avLst>
          </a:prstGeom>
          <a:solidFill>
            <a:srgbClr val="173548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27448" y="178308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B020"/>
                </a:solidFill>
              </a:rPr>
              <a:t>Motor / admisie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846320" y="2331720"/>
            <a:ext cx="2560320" cy="2057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500" dirty="0">
                <a:solidFill>
                  <a:srgbClr val="EAF7FB"/>
                </a:solidFill>
              </a:rPr>
              <a:t>furtunuri admisie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vacuum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intercooler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scurgeri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filtru aer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75320" y="1508760"/>
            <a:ext cx="3246120" cy="3977640"/>
          </a:xfrm>
          <a:prstGeom prst="roundRect">
            <a:avLst>
              <a:gd name="adj" fmla="val 2254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76488" y="178308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Intervenții recente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595360" y="2331720"/>
            <a:ext cx="2560320" cy="2057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500" dirty="0">
                <a:solidFill>
                  <a:srgbClr val="EAF7FB"/>
                </a:solidFill>
              </a:rPr>
              <a:t>piese schimbate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mufe inversate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aftermarket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accident</a:t>
            </a:r>
            <a:endParaRPr lang="en-US" sz="1500" dirty="0"/>
          </a:p>
          <a:p>
            <a:r>
              <a:rPr lang="en-US" sz="1500" dirty="0">
                <a:solidFill>
                  <a:srgbClr val="EAF7FB"/>
                </a:solidFill>
              </a:rPr>
              <a:t>soft modificat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68680" y="5852160"/>
            <a:ext cx="10332720" cy="411480"/>
          </a:xfrm>
          <a:prstGeom prst="roundRect">
            <a:avLst>
              <a:gd name="adj" fmla="val 17778"/>
            </a:avLst>
          </a:prstGeom>
          <a:solidFill>
            <a:srgbClr val="1A2630"/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14984" y="5989320"/>
            <a:ext cx="10040112" cy="137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Exemplu: P0101 poate fi MAF, dar poate fi doar furtunul dintre MAF și turbo fisurat.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Lecția 5: scanare completă și disciplină DTC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Scanarea trebuie să documenteze, nu să șteargă dovezi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148840" y="2807208"/>
            <a:ext cx="54864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389120" y="2807208"/>
            <a:ext cx="54864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6629400" y="2807208"/>
            <a:ext cx="54864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8869680" y="2807208"/>
            <a:ext cx="548640" cy="0"/>
          </a:xfrm>
          <a:prstGeom prst="line">
            <a:avLst/>
          </a:prstGeom>
          <a:noFill/>
          <a:ln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685800" y="2057400"/>
            <a:ext cx="1828800" cy="1417320"/>
          </a:xfrm>
          <a:prstGeom prst="roundRect">
            <a:avLst>
              <a:gd name="adj" fmla="val 5161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44168" y="2258568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9C8F4"/>
                </a:solidFill>
              </a:rPr>
              <a:t>1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850392" y="2788920"/>
            <a:ext cx="150876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Identificare vehicul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2926080" y="2057400"/>
            <a:ext cx="1828800" cy="1417320"/>
          </a:xfrm>
          <a:prstGeom prst="roundRect">
            <a:avLst>
              <a:gd name="adj" fmla="val 5161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84448" y="2258568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9C8F4"/>
                </a:solidFill>
              </a:rPr>
              <a:t>2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3090672" y="2788920"/>
            <a:ext cx="150876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Global Scan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166360" y="2057400"/>
            <a:ext cx="1828800" cy="1417320"/>
          </a:xfrm>
          <a:prstGeom prst="roundRect">
            <a:avLst>
              <a:gd name="adj" fmla="val 5161"/>
            </a:avLst>
          </a:prstGeom>
          <a:solidFill>
            <a:srgbClr val="173548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824728" y="2258568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B020"/>
                </a:solidFill>
              </a:rPr>
              <a:t>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5330952" y="2788920"/>
            <a:ext cx="150876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Salvare raport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406640" y="2057400"/>
            <a:ext cx="1828800" cy="1417320"/>
          </a:xfrm>
          <a:prstGeom prst="roundRect">
            <a:avLst>
              <a:gd name="adj" fmla="val 5161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65008" y="2258568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9C8F4"/>
                </a:solidFill>
              </a:rPr>
              <a:t>4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7571232" y="2788920"/>
            <a:ext cx="150876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Analiză DTC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9646920" y="2057400"/>
            <a:ext cx="1828800" cy="1417320"/>
          </a:xfrm>
          <a:prstGeom prst="roundRect">
            <a:avLst>
              <a:gd name="adj" fmla="val 5161"/>
            </a:avLst>
          </a:prstGeom>
          <a:solidFill>
            <a:srgbClr val="173548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305288" y="2258568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9C8F4"/>
                </a:solidFill>
              </a:rPr>
              <a:t>5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9811512" y="2788920"/>
            <a:ext cx="150876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Abia apoi ștergere, dacă are sens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914400" y="4709160"/>
            <a:ext cx="10241280" cy="777240"/>
          </a:xfrm>
          <a:prstGeom prst="roundRect">
            <a:avLst>
              <a:gd name="adj" fmla="val 9412"/>
            </a:avLst>
          </a:prstGeom>
          <a:solidFill>
            <a:srgbClr val="251A1A"/>
          </a:solidFill>
          <a:ln w="12700">
            <a:solidFill>
              <a:srgbClr val="FF5C5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43000" y="4965192"/>
            <a:ext cx="9784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Regulă dură: nu șterge codurile înainte să salvezi raportul și Freeze Frame-ul.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Lecția 5: DTC-ul nu condamnă piesa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Un cod indică sistemul sau condiția detectată, nu automat componenta defectă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1508760"/>
            <a:ext cx="5303520" cy="4251960"/>
          </a:xfrm>
          <a:prstGeom prst="roundRect">
            <a:avLst>
              <a:gd name="adj" fmla="val 1720"/>
            </a:avLst>
          </a:prstGeom>
          <a:solidFill>
            <a:srgbClr val="102A3A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78308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5E3FF"/>
                </a:solidFill>
              </a:rPr>
              <a:t>P0101 – MAF Range/Performance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51560" y="2331720"/>
            <a:ext cx="4526280" cy="2651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350" dirty="0">
                <a:solidFill>
                  <a:srgbClr val="EAF7FB"/>
                </a:solidFill>
              </a:rPr>
              <a:t>MAF defect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fals aer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EGR blocat/deschis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furtun turbo/intercooler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filtru aer restricționat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distribuție / compresie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alimentare, masă, cablaj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63640" y="1508760"/>
            <a:ext cx="5303520" cy="4251960"/>
          </a:xfrm>
          <a:prstGeom prst="roundRect">
            <a:avLst>
              <a:gd name="adj" fmla="val 1720"/>
            </a:avLst>
          </a:prstGeom>
          <a:solidFill>
            <a:srgbClr val="102A3A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37960" y="178308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020"/>
                </a:solidFill>
              </a:rPr>
              <a:t>P0087 – Rail Pressure Too Low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629400" y="2331720"/>
            <a:ext cx="4526280" cy="2651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350" dirty="0">
                <a:solidFill>
                  <a:srgbClr val="EAF7FB"/>
                </a:solidFill>
              </a:rPr>
              <a:t>filtru combustibil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pompă joasă presiune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regulator / IMV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injector cu retur mare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senzor rail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cablaj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pompă HP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1097280" y="6080760"/>
            <a:ext cx="9966960" cy="393192"/>
          </a:xfrm>
          <a:prstGeom prst="roundRect">
            <a:avLst>
              <a:gd name="adj" fmla="val 18605"/>
            </a:avLst>
          </a:prstGeom>
          <a:solidFill>
            <a:srgbClr val="1A2630"/>
          </a:solidFill>
          <a:ln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43584" y="6217920"/>
            <a:ext cx="9674352" cy="1188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Predă asta agresiv. Cine sare direct la piesă nu diagnostichează.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Lecția 6: Freeze Frame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Condițiile în care ECU a memorat defectul îți arată unde trebuie testată mașina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77240" y="1600200"/>
            <a:ext cx="4846320" cy="3977640"/>
          </a:xfrm>
          <a:prstGeom prst="roundRect">
            <a:avLst>
              <a:gd name="adj" fmla="val 1839"/>
            </a:avLst>
          </a:prstGeom>
          <a:solidFill>
            <a:srgbClr val="173548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1874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P0299 memorat la: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417320" y="25146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C5CF"/>
                </a:solidFill>
              </a:rPr>
              <a:t>RPM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63240" y="2478024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65E3FF"/>
                </a:solidFill>
              </a:rPr>
              <a:t>3.100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417320" y="3044952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C5CF"/>
                </a:solidFill>
              </a:rPr>
              <a:t>Viteză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063240" y="3008376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65E3FF"/>
                </a:solidFill>
              </a:rPr>
              <a:t>118 km/h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417320" y="3575304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C5CF"/>
                </a:solidFill>
              </a:rPr>
              <a:t>Sarcină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063240" y="3538728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65E3FF"/>
                </a:solidFill>
              </a:rPr>
              <a:t>86%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417320" y="4105656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C5CF"/>
                </a:solidFill>
              </a:rPr>
              <a:t>Temperatură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063240" y="40690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65E3FF"/>
                </a:solidFill>
              </a:rPr>
              <a:t>90°C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172200" y="1600200"/>
            <a:ext cx="5257800" cy="3977640"/>
          </a:xfrm>
          <a:prstGeom prst="roundRect">
            <a:avLst>
              <a:gd name="adj" fmla="val 1839"/>
            </a:avLst>
          </a:prstGeom>
          <a:solidFill>
            <a:srgbClr val="102A3A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92240" y="187452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B020"/>
                </a:solidFill>
              </a:rPr>
              <a:t>Concluzie de diagnostic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537960" y="2542032"/>
            <a:ext cx="448056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</a:rPr>
              <a:t>Defectul apare sub sarcină. Testarea la ralanti nu este suficientă.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6565392" y="4160520"/>
            <a:ext cx="4434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B9C5CF"/>
                </a:solidFill>
              </a:rPr>
              <a:t>Reprodu condițiile din Freeze Frame înainte să decizi că problema este rezolvată.</a:t>
            </a:r>
            <a:endParaRPr lang="en-US" sz="13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Lecția 7: construirea ipotezelor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Exemplu: diesel Common Rail pornește greu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822960" y="1261872"/>
            <a:ext cx="10515600" cy="502920"/>
          </a:xfrm>
          <a:prstGeom prst="roundRect">
            <a:avLst>
              <a:gd name="adj" fmla="val 14545"/>
            </a:avLst>
          </a:prstGeom>
          <a:solidFill>
            <a:srgbClr val="1A2630"/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9264" y="1399032"/>
            <a:ext cx="10222992" cy="228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Date inițiale: motorul învârte, dar presiunea rail la pornire rămâne la 90 bar.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709160" y="2057400"/>
            <a:ext cx="2788920" cy="566928"/>
          </a:xfrm>
          <a:prstGeom prst="roundRect">
            <a:avLst>
              <a:gd name="adj" fmla="val 12903"/>
            </a:avLst>
          </a:prstGeom>
          <a:solidFill>
            <a:srgbClr val="173548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46320" y="2240280"/>
            <a:ext cx="2514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De ce nu crește presiunea rail?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892040" y="2852928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5E3FF"/>
                </a:solidFill>
              </a:rPr>
              <a:t>Ipoteze posibile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94360" y="3337560"/>
            <a:ext cx="1508760" cy="658368"/>
          </a:xfrm>
          <a:prstGeom prst="roundRect">
            <a:avLst>
              <a:gd name="adj" fmla="val 11111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3538728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alimentare insuficientă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606040" y="4297680"/>
            <a:ext cx="1508760" cy="658368"/>
          </a:xfrm>
          <a:prstGeom prst="roundRect">
            <a:avLst>
              <a:gd name="adj" fmla="val 11111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97480" y="4498848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filtru / pompă LP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617720" y="3337560"/>
            <a:ext cx="1508760" cy="658368"/>
          </a:xfrm>
          <a:prstGeom prst="roundRect">
            <a:avLst>
              <a:gd name="adj" fmla="val 11111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09160" y="3538728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IMV / regulator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629400" y="4297680"/>
            <a:ext cx="1508760" cy="658368"/>
          </a:xfrm>
          <a:prstGeom prst="roundRect">
            <a:avLst>
              <a:gd name="adj" fmla="val 11111"/>
            </a:avLst>
          </a:prstGeom>
          <a:solidFill>
            <a:srgbClr val="102A3A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720840" y="4498848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injector retur mare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8641080" y="3337560"/>
            <a:ext cx="1508760" cy="658368"/>
          </a:xfrm>
          <a:prstGeom prst="roundRect">
            <a:avLst>
              <a:gd name="adj" fmla="val 11111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732520" y="3538728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pompă HP uzată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10012680" y="4297680"/>
            <a:ext cx="1508760" cy="658368"/>
          </a:xfrm>
          <a:prstGeom prst="roundRect">
            <a:avLst>
              <a:gd name="adj" fmla="val 11111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104120" y="4498848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senzor rail / cablaj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2148840" y="5897880"/>
            <a:ext cx="7863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65E3FF"/>
                </a:solidFill>
              </a:rPr>
              <a:t>Fiecare ipoteză trebuie legată de un test concret.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Lecția 8: teste înainte de înlocuirea pieselor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Nu condamni componenta dacă nu poți demonstra cauza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77240" y="1417320"/>
            <a:ext cx="10652760" cy="4389120"/>
          </a:xfrm>
          <a:prstGeom prst="roundRect">
            <a:avLst>
              <a:gd name="adj" fmla="val 1667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69164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9C8F4"/>
                </a:solidFill>
              </a:rPr>
              <a:t>Ipoteză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480560" y="16916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9C8F4"/>
                </a:solidFill>
              </a:rPr>
              <a:t>Test care o confirmă sau o elimină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60120" y="2039112"/>
            <a:ext cx="10149840" cy="0"/>
          </a:xfrm>
          <a:prstGeom prst="line">
            <a:avLst/>
          </a:prstGeom>
          <a:noFill/>
          <a:ln w="7620">
            <a:solidFill>
              <a:srgbClr val="2D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214884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MAF defect?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2148840"/>
            <a:ext cx="6355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AF7FB"/>
                </a:solidFill>
              </a:rPr>
              <a:t>alimentare + masă + semnal + Live Data + comparație cu MAP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60120" y="2697480"/>
            <a:ext cx="10149840" cy="0"/>
          </a:xfrm>
          <a:prstGeom prst="line">
            <a:avLst/>
          </a:prstGeom>
          <a:noFill/>
          <a:ln w="7620">
            <a:solidFill>
              <a:srgbClr val="2D556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1560" y="2807208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Injector retur mare?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80560" y="2807208"/>
            <a:ext cx="6355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AF7FB"/>
                </a:solidFill>
              </a:rPr>
              <a:t>leak-off test / diferență retur între cilindri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60120" y="3355848"/>
            <a:ext cx="10149840" cy="0"/>
          </a:xfrm>
          <a:prstGeom prst="line">
            <a:avLst/>
          </a:prstGeom>
          <a:noFill/>
          <a:ln w="7620">
            <a:solidFill>
              <a:srgbClr val="2D556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51560" y="3465576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Regulator presiune?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80560" y="3465576"/>
            <a:ext cx="6355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AF7FB"/>
                </a:solidFill>
              </a:rPr>
              <a:t>comandă ECU + răspuns presiune + alimentare/cablaj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60120" y="4014216"/>
            <a:ext cx="10149840" cy="0"/>
          </a:xfrm>
          <a:prstGeom prst="line">
            <a:avLst/>
          </a:prstGeom>
          <a:noFill/>
          <a:ln w="7620">
            <a:solidFill>
              <a:srgbClr val="2D556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1560" y="4123944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Turbo underboost?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80560" y="4123944"/>
            <a:ext cx="6355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AF7FB"/>
                </a:solidFill>
              </a:rPr>
              <a:t>boost actual/desired + fum + admisie + vacuum/actuator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960120" y="4672584"/>
            <a:ext cx="10149840" cy="0"/>
          </a:xfrm>
          <a:prstGeom prst="line">
            <a:avLst/>
          </a:prstGeom>
          <a:noFill/>
          <a:ln w="7620">
            <a:solidFill>
              <a:srgbClr val="2D556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478231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EGR blocat?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480560" y="4782312"/>
            <a:ext cx="6355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AF7FB"/>
                </a:solidFill>
              </a:rPr>
              <a:t>comandă activă + MAF response + poziție actuală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1005840" y="6016752"/>
            <a:ext cx="9966960" cy="411480"/>
          </a:xfrm>
          <a:prstGeom prst="roundRect">
            <a:avLst>
              <a:gd name="adj" fmla="val 17778"/>
            </a:avLst>
          </a:prstGeom>
          <a:solidFill>
            <a:srgbClr val="1A2630"/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152144" y="6153912"/>
            <a:ext cx="9674352" cy="137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Regula modulului: ipoteză fără test = presupunere.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Lecția 9–10: cauză, consecință, mecanic sau electronic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Nu repara victima. Repară cauza.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1417320"/>
            <a:ext cx="5212080" cy="4389120"/>
          </a:xfrm>
          <a:prstGeom prst="roundRect">
            <a:avLst>
              <a:gd name="adj" fmla="val 1667"/>
            </a:avLst>
          </a:prstGeom>
          <a:solidFill>
            <a:srgbClr val="173548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173736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020"/>
                </a:solidFill>
              </a:rPr>
              <a:t>DPF blocat: cauză sau victimă?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97280" y="2331720"/>
            <a:ext cx="4480560" cy="2468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350" dirty="0">
                <a:solidFill>
                  <a:srgbClr val="EAF7FB"/>
                </a:solidFill>
              </a:rPr>
              <a:t>injector defect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EGR blocat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termostat deschis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senzor presiune diferențială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turbo / admisie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motor arde ulei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regenerări întrerupte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63640" y="1417320"/>
            <a:ext cx="5212080" cy="4389120"/>
          </a:xfrm>
          <a:prstGeom prst="roundRect">
            <a:avLst>
              <a:gd name="adj" fmla="val 1667"/>
            </a:avLst>
          </a:prstGeom>
          <a:solidFill>
            <a:srgbClr val="173548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37960" y="173736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5E3FF"/>
                </a:solidFill>
              </a:rPr>
              <a:t>Misfire cilindru 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675120" y="23317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5E3FF"/>
                </a:solidFill>
              </a:rPr>
              <a:t>Electronic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144000" y="23317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B020"/>
                </a:solidFill>
              </a:rPr>
              <a:t>Mecanic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720840" y="2743200"/>
            <a:ext cx="182880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300" dirty="0">
                <a:solidFill>
                  <a:srgbClr val="EAF7FB"/>
                </a:solidFill>
              </a:rPr>
              <a:t>bobină</a:t>
            </a:r>
            <a:endParaRPr lang="en-US" sz="1300" dirty="0"/>
          </a:p>
          <a:p>
            <a:r>
              <a:rPr lang="en-US" sz="1300" dirty="0">
                <a:solidFill>
                  <a:srgbClr val="EAF7FB"/>
                </a:solidFill>
              </a:rPr>
              <a:t>injector</a:t>
            </a:r>
            <a:endParaRPr lang="en-US" sz="1300" dirty="0"/>
          </a:p>
          <a:p>
            <a:r>
              <a:rPr lang="en-US" sz="1300" dirty="0">
                <a:solidFill>
                  <a:srgbClr val="EAF7FB"/>
                </a:solidFill>
              </a:rPr>
              <a:t>cablaj</a:t>
            </a:r>
            <a:endParaRPr lang="en-US" sz="1300" dirty="0"/>
          </a:p>
          <a:p>
            <a:r>
              <a:rPr lang="en-US" sz="1300" dirty="0">
                <a:solidFill>
                  <a:srgbClr val="EAF7FB"/>
                </a:solidFill>
              </a:rPr>
              <a:t>ECU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89720" y="2743200"/>
            <a:ext cx="182880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300" dirty="0">
                <a:solidFill>
                  <a:srgbClr val="EAF7FB"/>
                </a:solidFill>
              </a:rPr>
              <a:t>compresie</a:t>
            </a:r>
            <a:endParaRPr lang="en-US" sz="1300" dirty="0"/>
          </a:p>
          <a:p>
            <a:r>
              <a:rPr lang="en-US" sz="1300" dirty="0">
                <a:solidFill>
                  <a:srgbClr val="EAF7FB"/>
                </a:solidFill>
              </a:rPr>
              <a:t>supapă</a:t>
            </a:r>
            <a:endParaRPr lang="en-US" sz="1300" dirty="0"/>
          </a:p>
          <a:p>
            <a:r>
              <a:rPr lang="en-US" sz="1300" dirty="0">
                <a:solidFill>
                  <a:srgbClr val="EAF7FB"/>
                </a:solidFill>
              </a:rPr>
              <a:t>distribuție</a:t>
            </a:r>
            <a:endParaRPr lang="en-US" sz="1300" dirty="0"/>
          </a:p>
          <a:p>
            <a:r>
              <a:rPr lang="en-US" sz="1300" dirty="0">
                <a:solidFill>
                  <a:srgbClr val="EAF7FB"/>
                </a:solidFill>
              </a:rPr>
              <a:t>piston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1051560" y="6016752"/>
            <a:ext cx="9966960" cy="411480"/>
          </a:xfrm>
          <a:prstGeom prst="roundRect">
            <a:avLst>
              <a:gd name="adj" fmla="val 17778"/>
            </a:avLst>
          </a:prstGeom>
          <a:solidFill>
            <a:srgbClr val="1A2630"/>
          </a:solidFill>
          <a:ln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97864" y="6153912"/>
            <a:ext cx="9674352" cy="137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Testerul vede efecte electronice. Cauza poate fi mecanică.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Partea practică a Modulului 1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Minimum 2–2,5 ore de exerciții controlate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77240" y="1691640"/>
            <a:ext cx="5166360" cy="1508760"/>
          </a:xfrm>
          <a:prstGeom prst="roundRect">
            <a:avLst>
              <a:gd name="adj" fmla="val 4848"/>
            </a:avLst>
          </a:prstGeom>
          <a:solidFill>
            <a:srgbClr val="173548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192024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B020"/>
                </a:solidFill>
              </a:rPr>
              <a:t>Exercițiul 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2377440"/>
            <a:ext cx="46177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DTC-capcană: P0101, dar defectul este furtun admisie/turbo fisurat.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63640" y="1691640"/>
            <a:ext cx="5166360" cy="1508760"/>
          </a:xfrm>
          <a:prstGeom prst="roundRect">
            <a:avLst>
              <a:gd name="adj" fmla="val 4848"/>
            </a:avLst>
          </a:prstGeom>
          <a:solidFill>
            <a:srgbClr val="173548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92024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5E3FF"/>
                </a:solidFill>
              </a:rPr>
              <a:t>Exercițiul 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92240" y="2377440"/>
            <a:ext cx="46177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Mașină cu multe DTC-uri cauzate de tensiune scăzută.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3886200"/>
            <a:ext cx="5166360" cy="1508760"/>
          </a:xfrm>
          <a:prstGeom prst="roundRect">
            <a:avLst>
              <a:gd name="adj" fmla="val 4848"/>
            </a:avLst>
          </a:prstGeom>
          <a:solidFill>
            <a:srgbClr val="173548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05840" y="411480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5E3FF"/>
                </a:solidFill>
              </a:rPr>
              <a:t>Exercițiul 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4572000"/>
            <a:ext cx="46177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No-start: cursantul construiește ordinea logică de testare.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263640" y="3886200"/>
            <a:ext cx="5166360" cy="1508760"/>
          </a:xfrm>
          <a:prstGeom prst="roundRect">
            <a:avLst>
              <a:gd name="adj" fmla="val 4848"/>
            </a:avLst>
          </a:prstGeom>
          <a:solidFill>
            <a:srgbClr val="173548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411480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5E3FF"/>
                </a:solidFill>
              </a:rPr>
              <a:t>Exercițiul 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2240" y="4572000"/>
            <a:ext cx="46177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Interviu client: transformă „pierde putere” în simptom clar.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Fișa de diagnostic – instrumentul cursului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Aceeași fișă se folosește de la Modulul 1 până la examenul final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77240" y="1417320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1581912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165049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1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463040" y="164592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Reclamația clientului</a:t>
            </a:r>
            <a:endParaRPr lang="en-US" sz="1120" dirty="0"/>
          </a:p>
        </p:txBody>
      </p:sp>
      <p:sp>
        <p:nvSpPr>
          <p:cNvPr id="11" name="Shape 9"/>
          <p:cNvSpPr/>
          <p:nvPr/>
        </p:nvSpPr>
        <p:spPr>
          <a:xfrm>
            <a:off x="4572000" y="1417320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736592" y="1581912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36592" y="165049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2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5257800" y="164592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Simptom confirmat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8366760" y="1417320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531352" y="1581912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31352" y="165049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3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9052560" y="164592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Inspecție vizuală</a:t>
            </a:r>
            <a:endParaRPr lang="en-US" sz="1120" dirty="0"/>
          </a:p>
        </p:txBody>
      </p:sp>
      <p:sp>
        <p:nvSpPr>
          <p:cNvPr id="19" name="Shape 17"/>
          <p:cNvSpPr/>
          <p:nvPr/>
        </p:nvSpPr>
        <p:spPr>
          <a:xfrm>
            <a:off x="777240" y="2496312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41832" y="2660904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1832" y="27294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4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1463040" y="272491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Scan report</a:t>
            </a:r>
            <a:endParaRPr lang="en-US" sz="1120" dirty="0"/>
          </a:p>
        </p:txBody>
      </p:sp>
      <p:sp>
        <p:nvSpPr>
          <p:cNvPr id="23" name="Shape 21"/>
          <p:cNvSpPr/>
          <p:nvPr/>
        </p:nvSpPr>
        <p:spPr>
          <a:xfrm>
            <a:off x="4572000" y="2496312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736592" y="2660904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36592" y="27294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5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257800" y="272491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DTC-uri relevante</a:t>
            </a:r>
            <a:endParaRPr lang="en-US" sz="1120" dirty="0"/>
          </a:p>
        </p:txBody>
      </p:sp>
      <p:sp>
        <p:nvSpPr>
          <p:cNvPr id="27" name="Shape 25"/>
          <p:cNvSpPr/>
          <p:nvPr/>
        </p:nvSpPr>
        <p:spPr>
          <a:xfrm>
            <a:off x="8366760" y="2496312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531352" y="2660904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531352" y="27294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6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9052560" y="272491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Freeze Frame</a:t>
            </a:r>
            <a:endParaRPr lang="en-US" sz="1120" dirty="0"/>
          </a:p>
        </p:txBody>
      </p:sp>
      <p:sp>
        <p:nvSpPr>
          <p:cNvPr id="31" name="Shape 29"/>
          <p:cNvSpPr/>
          <p:nvPr/>
        </p:nvSpPr>
        <p:spPr>
          <a:xfrm>
            <a:off x="777240" y="3575304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41832" y="3739896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41832" y="380847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7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1463040" y="3803904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Live Data relevante</a:t>
            </a:r>
            <a:endParaRPr lang="en-US" sz="1120" dirty="0"/>
          </a:p>
        </p:txBody>
      </p:sp>
      <p:sp>
        <p:nvSpPr>
          <p:cNvPr id="35" name="Shape 33"/>
          <p:cNvSpPr/>
          <p:nvPr/>
        </p:nvSpPr>
        <p:spPr>
          <a:xfrm>
            <a:off x="4572000" y="3575304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736592" y="3739896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736592" y="380847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8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5257800" y="3803904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Ipoteze</a:t>
            </a:r>
            <a:endParaRPr lang="en-US" sz="1120" dirty="0"/>
          </a:p>
        </p:txBody>
      </p:sp>
      <p:sp>
        <p:nvSpPr>
          <p:cNvPr id="39" name="Shape 37"/>
          <p:cNvSpPr/>
          <p:nvPr/>
        </p:nvSpPr>
        <p:spPr>
          <a:xfrm>
            <a:off x="8366760" y="3575304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531352" y="3739896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531352" y="380847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9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9052560" y="3803904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Teste efectuate</a:t>
            </a:r>
            <a:endParaRPr lang="en-US" sz="1120" dirty="0"/>
          </a:p>
        </p:txBody>
      </p:sp>
      <p:sp>
        <p:nvSpPr>
          <p:cNvPr id="43" name="Shape 41"/>
          <p:cNvSpPr/>
          <p:nvPr/>
        </p:nvSpPr>
        <p:spPr>
          <a:xfrm>
            <a:off x="777240" y="4654296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41832" y="4818888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41832" y="488746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10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1463040" y="4882896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Rezultate măsurători</a:t>
            </a:r>
            <a:endParaRPr lang="en-US" sz="1120" dirty="0"/>
          </a:p>
        </p:txBody>
      </p:sp>
      <p:sp>
        <p:nvSpPr>
          <p:cNvPr id="47" name="Shape 45"/>
          <p:cNvSpPr/>
          <p:nvPr/>
        </p:nvSpPr>
        <p:spPr>
          <a:xfrm>
            <a:off x="4572000" y="4654296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4736592" y="4818888"/>
            <a:ext cx="384048" cy="384048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736592" y="488746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11</a:t>
            </a:r>
            <a:endParaRPr lang="en-US" sz="950" dirty="0"/>
          </a:p>
        </p:txBody>
      </p:sp>
      <p:sp>
        <p:nvSpPr>
          <p:cNvPr id="50" name="Text 48"/>
          <p:cNvSpPr/>
          <p:nvPr/>
        </p:nvSpPr>
        <p:spPr>
          <a:xfrm>
            <a:off x="5257800" y="4882896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Cauza identificată</a:t>
            </a:r>
            <a:endParaRPr lang="en-US" sz="1120" dirty="0"/>
          </a:p>
        </p:txBody>
      </p:sp>
      <p:sp>
        <p:nvSpPr>
          <p:cNvPr id="51" name="Shape 49"/>
          <p:cNvSpPr/>
          <p:nvPr/>
        </p:nvSpPr>
        <p:spPr>
          <a:xfrm>
            <a:off x="8366760" y="4654296"/>
            <a:ext cx="3200400" cy="694944"/>
          </a:xfrm>
          <a:prstGeom prst="roundRect">
            <a:avLst>
              <a:gd name="adj" fmla="val 10526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8531352" y="4818888"/>
            <a:ext cx="384048" cy="384048"/>
          </a:xfrm>
          <a:prstGeom prst="ellipse">
            <a:avLst/>
          </a:prstGeom>
          <a:solidFill>
            <a:srgbClr val="19C8F4"/>
          </a:solidFill>
          <a:ln w="12700">
            <a:solidFill>
              <a:srgbClr val="19C8F4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531352" y="488746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927"/>
                </a:solidFill>
              </a:rPr>
              <a:t>12</a:t>
            </a:r>
            <a:endParaRPr lang="en-US" sz="950" dirty="0"/>
          </a:p>
        </p:txBody>
      </p:sp>
      <p:sp>
        <p:nvSpPr>
          <p:cNvPr id="54" name="Text 52"/>
          <p:cNvSpPr/>
          <p:nvPr/>
        </p:nvSpPr>
        <p:spPr>
          <a:xfrm>
            <a:off x="9052560" y="4882896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FFFFFF"/>
                </a:solidFill>
              </a:rPr>
              <a:t>Reparație + verificare</a:t>
            </a:r>
            <a:endParaRPr lang="en-US" sz="1120" dirty="0"/>
          </a:p>
        </p:txBody>
      </p:sp>
      <p:sp>
        <p:nvSpPr>
          <p:cNvPr id="55" name="Shape 53"/>
          <p:cNvSpPr/>
          <p:nvPr/>
        </p:nvSpPr>
        <p:spPr>
          <a:xfrm>
            <a:off x="1097280" y="6016752"/>
            <a:ext cx="9966960" cy="411480"/>
          </a:xfrm>
          <a:prstGeom prst="roundRect">
            <a:avLst>
              <a:gd name="adj" fmla="val 17778"/>
            </a:avLst>
          </a:prstGeom>
          <a:solidFill>
            <a:srgbClr val="1A2630"/>
          </a:solidFill>
          <a:ln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243584" y="6153912"/>
            <a:ext cx="9674352" cy="137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Aceasta poate deveni metoda standard și semnătura cursului tău.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719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9C8F4"/>
          </a:solidFill>
          <a:ln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47472"/>
            <a:ext cx="78638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Structura unei zile de predare – Modulul 1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868680"/>
            <a:ext cx="813816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C5CF"/>
                </a:solidFill>
              </a:rPr>
              <a:t>8 ore: teorie scurtă, demonstrație, practică, test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11480" y="6537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FA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 Diagnostică Auto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9C8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1353312"/>
            <a:ext cx="5074920" cy="4892040"/>
          </a:xfrm>
          <a:prstGeom prst="roundRect">
            <a:avLst>
              <a:gd name="adj" fmla="val 1495"/>
            </a:avLst>
          </a:prstGeom>
          <a:solidFill>
            <a:srgbClr val="102A3A"/>
          </a:solidFill>
          <a:ln w="12700">
            <a:solidFill>
              <a:srgbClr val="2D556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1600200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65E3FF"/>
                </a:solidFill>
              </a:rPr>
              <a:t>09:00–09:45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2331720" y="1600200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Ce este diagnosticul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1005840" y="1993392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65E3FF"/>
                </a:solidFill>
              </a:rPr>
              <a:t>09:45–10:45</a:t>
            </a:r>
            <a:endParaRPr lang="en-US" sz="880" dirty="0"/>
          </a:p>
        </p:txBody>
      </p:sp>
      <p:sp>
        <p:nvSpPr>
          <p:cNvPr id="11" name="Text 9"/>
          <p:cNvSpPr/>
          <p:nvPr/>
        </p:nvSpPr>
        <p:spPr>
          <a:xfrm>
            <a:off x="2331720" y="199339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Cele 7 etape</a:t>
            </a:r>
            <a:endParaRPr lang="en-US" sz="880" dirty="0"/>
          </a:p>
        </p:txBody>
      </p:sp>
      <p:sp>
        <p:nvSpPr>
          <p:cNvPr id="12" name="Text 10"/>
          <p:cNvSpPr/>
          <p:nvPr/>
        </p:nvSpPr>
        <p:spPr>
          <a:xfrm>
            <a:off x="1005840" y="2386584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B020"/>
                </a:solidFill>
              </a:rPr>
              <a:t>10:45–11:00</a:t>
            </a:r>
            <a:endParaRPr lang="en-US" sz="880" dirty="0"/>
          </a:p>
        </p:txBody>
      </p:sp>
      <p:sp>
        <p:nvSpPr>
          <p:cNvPr id="13" name="Text 11"/>
          <p:cNvSpPr/>
          <p:nvPr/>
        </p:nvSpPr>
        <p:spPr>
          <a:xfrm>
            <a:off x="2331720" y="2386584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Pauză</a:t>
            </a:r>
            <a:endParaRPr lang="en-US" sz="880" dirty="0"/>
          </a:p>
        </p:txBody>
      </p:sp>
      <p:sp>
        <p:nvSpPr>
          <p:cNvPr id="14" name="Text 12"/>
          <p:cNvSpPr/>
          <p:nvPr/>
        </p:nvSpPr>
        <p:spPr>
          <a:xfrm>
            <a:off x="1005840" y="2779776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65E3FF"/>
                </a:solidFill>
              </a:rPr>
              <a:t>11:00–11:45</a:t>
            </a:r>
            <a:endParaRPr lang="en-US" sz="880" dirty="0"/>
          </a:p>
        </p:txBody>
      </p:sp>
      <p:sp>
        <p:nvSpPr>
          <p:cNvPr id="15" name="Text 13"/>
          <p:cNvSpPr/>
          <p:nvPr/>
        </p:nvSpPr>
        <p:spPr>
          <a:xfrm>
            <a:off x="2331720" y="2779776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Inspecție inițială</a:t>
            </a:r>
            <a:endParaRPr lang="en-US" sz="880" dirty="0"/>
          </a:p>
        </p:txBody>
      </p:sp>
      <p:sp>
        <p:nvSpPr>
          <p:cNvPr id="16" name="Text 14"/>
          <p:cNvSpPr/>
          <p:nvPr/>
        </p:nvSpPr>
        <p:spPr>
          <a:xfrm>
            <a:off x="1005840" y="3172968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65E3FF"/>
                </a:solidFill>
              </a:rPr>
              <a:t>11:45–12:45</a:t>
            </a:r>
            <a:endParaRPr lang="en-US" sz="880" dirty="0"/>
          </a:p>
        </p:txBody>
      </p:sp>
      <p:sp>
        <p:nvSpPr>
          <p:cNvPr id="17" name="Text 15"/>
          <p:cNvSpPr/>
          <p:nvPr/>
        </p:nvSpPr>
        <p:spPr>
          <a:xfrm>
            <a:off x="2331720" y="3172968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Scanare + DTC</a:t>
            </a:r>
            <a:endParaRPr lang="en-US" sz="880" dirty="0"/>
          </a:p>
        </p:txBody>
      </p:sp>
      <p:sp>
        <p:nvSpPr>
          <p:cNvPr id="18" name="Text 16"/>
          <p:cNvSpPr/>
          <p:nvPr/>
        </p:nvSpPr>
        <p:spPr>
          <a:xfrm>
            <a:off x="1005840" y="3566160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B020"/>
                </a:solidFill>
              </a:rPr>
              <a:t>12:45–13:30</a:t>
            </a:r>
            <a:endParaRPr lang="en-US" sz="880" dirty="0"/>
          </a:p>
        </p:txBody>
      </p:sp>
      <p:sp>
        <p:nvSpPr>
          <p:cNvPr id="19" name="Text 17"/>
          <p:cNvSpPr/>
          <p:nvPr/>
        </p:nvSpPr>
        <p:spPr>
          <a:xfrm>
            <a:off x="2331720" y="3566160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Pauză</a:t>
            </a:r>
            <a:endParaRPr lang="en-US" sz="880" dirty="0"/>
          </a:p>
        </p:txBody>
      </p:sp>
      <p:sp>
        <p:nvSpPr>
          <p:cNvPr id="20" name="Text 18"/>
          <p:cNvSpPr/>
          <p:nvPr/>
        </p:nvSpPr>
        <p:spPr>
          <a:xfrm>
            <a:off x="1005840" y="3959352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65E3FF"/>
                </a:solidFill>
              </a:rPr>
              <a:t>13:30–14:00</a:t>
            </a:r>
            <a:endParaRPr lang="en-US" sz="880" dirty="0"/>
          </a:p>
        </p:txBody>
      </p:sp>
      <p:sp>
        <p:nvSpPr>
          <p:cNvPr id="21" name="Text 19"/>
          <p:cNvSpPr/>
          <p:nvPr/>
        </p:nvSpPr>
        <p:spPr>
          <a:xfrm>
            <a:off x="2331720" y="395935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Freeze Frame</a:t>
            </a:r>
            <a:endParaRPr lang="en-US" sz="880" dirty="0"/>
          </a:p>
        </p:txBody>
      </p:sp>
      <p:sp>
        <p:nvSpPr>
          <p:cNvPr id="22" name="Text 20"/>
          <p:cNvSpPr/>
          <p:nvPr/>
        </p:nvSpPr>
        <p:spPr>
          <a:xfrm>
            <a:off x="1005840" y="4352544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65E3FF"/>
                </a:solidFill>
              </a:rPr>
              <a:t>14:00–14:45</a:t>
            </a:r>
            <a:endParaRPr lang="en-US" sz="880" dirty="0"/>
          </a:p>
        </p:txBody>
      </p:sp>
      <p:sp>
        <p:nvSpPr>
          <p:cNvPr id="23" name="Text 21"/>
          <p:cNvSpPr/>
          <p:nvPr/>
        </p:nvSpPr>
        <p:spPr>
          <a:xfrm>
            <a:off x="2331720" y="4352544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Ipoteze și testare</a:t>
            </a:r>
            <a:endParaRPr lang="en-US" sz="880" dirty="0"/>
          </a:p>
        </p:txBody>
      </p:sp>
      <p:sp>
        <p:nvSpPr>
          <p:cNvPr id="24" name="Text 22"/>
          <p:cNvSpPr/>
          <p:nvPr/>
        </p:nvSpPr>
        <p:spPr>
          <a:xfrm>
            <a:off x="1005840" y="4745736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65E3FF"/>
                </a:solidFill>
              </a:rPr>
              <a:t>14:45–15:30</a:t>
            </a:r>
            <a:endParaRPr lang="en-US" sz="880" dirty="0"/>
          </a:p>
        </p:txBody>
      </p:sp>
      <p:sp>
        <p:nvSpPr>
          <p:cNvPr id="25" name="Text 23"/>
          <p:cNvSpPr/>
          <p:nvPr/>
        </p:nvSpPr>
        <p:spPr>
          <a:xfrm>
            <a:off x="2331720" y="4745736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Cauză vs consecință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1005840" y="5138928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65E3FF"/>
                </a:solidFill>
              </a:rPr>
              <a:t>15:30–16:30</a:t>
            </a:r>
            <a:endParaRPr lang="en-US" sz="880" dirty="0"/>
          </a:p>
        </p:txBody>
      </p:sp>
      <p:sp>
        <p:nvSpPr>
          <p:cNvPr id="27" name="Text 25"/>
          <p:cNvSpPr/>
          <p:nvPr/>
        </p:nvSpPr>
        <p:spPr>
          <a:xfrm>
            <a:off x="2331720" y="5138928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Exerciții practice</a:t>
            </a:r>
            <a:endParaRPr lang="en-US" sz="880" dirty="0"/>
          </a:p>
        </p:txBody>
      </p:sp>
      <p:sp>
        <p:nvSpPr>
          <p:cNvPr id="28" name="Text 26"/>
          <p:cNvSpPr/>
          <p:nvPr/>
        </p:nvSpPr>
        <p:spPr>
          <a:xfrm>
            <a:off x="1005840" y="5532120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65E3FF"/>
                </a:solidFill>
              </a:rPr>
              <a:t>16:30–17:00</a:t>
            </a:r>
            <a:endParaRPr lang="en-US" sz="880" dirty="0"/>
          </a:p>
        </p:txBody>
      </p:sp>
      <p:sp>
        <p:nvSpPr>
          <p:cNvPr id="29" name="Text 27"/>
          <p:cNvSpPr/>
          <p:nvPr/>
        </p:nvSpPr>
        <p:spPr>
          <a:xfrm>
            <a:off x="2331720" y="5532120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EAF7FB"/>
                </a:solidFill>
              </a:rPr>
              <a:t>Verificare + test</a:t>
            </a:r>
            <a:endParaRPr lang="en-US" sz="880" dirty="0"/>
          </a:p>
        </p:txBody>
      </p:sp>
      <p:sp>
        <p:nvSpPr>
          <p:cNvPr id="30" name="Shape 28"/>
          <p:cNvSpPr/>
          <p:nvPr/>
        </p:nvSpPr>
        <p:spPr>
          <a:xfrm>
            <a:off x="6217920" y="1353312"/>
            <a:ext cx="5212080" cy="4892040"/>
          </a:xfrm>
          <a:prstGeom prst="roundRect">
            <a:avLst>
              <a:gd name="adj" fmla="val 1495"/>
            </a:avLst>
          </a:prstGeom>
          <a:solidFill>
            <a:srgbClr val="173548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37960" y="16733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B020"/>
                </a:solidFill>
              </a:rPr>
              <a:t>Test final – exemple</a:t>
            </a:r>
            <a:endParaRPr lang="en-US" sz="1900" dirty="0"/>
          </a:p>
        </p:txBody>
      </p:sp>
      <p:sp>
        <p:nvSpPr>
          <p:cNvPr id="32" name="Text 30"/>
          <p:cNvSpPr/>
          <p:nvPr/>
        </p:nvSpPr>
        <p:spPr>
          <a:xfrm>
            <a:off x="6629400" y="2304288"/>
            <a:ext cx="434340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350" dirty="0">
                <a:solidFill>
                  <a:srgbClr val="EAF7FB"/>
                </a:solidFill>
              </a:rPr>
              <a:t>Ai P0299. Care este următorul pas logic?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De ce salvăm Freeze Frame înainte de ștergere?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15 DTC-uri în cinci module: ce verifici prima dată?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Diferența dintre simptom și cauză?</a:t>
            </a:r>
            <a:endParaRPr lang="en-US" sz="1350" dirty="0"/>
          </a:p>
          <a:p>
            <a:r>
              <a:rPr lang="en-US" sz="1350" dirty="0">
                <a:solidFill>
                  <a:srgbClr val="EAF7FB"/>
                </a:solidFill>
              </a:rPr>
              <a:t>Când poți declara reparația verificată?</a:t>
            </a:r>
            <a:endParaRPr lang="en-US" sz="1350" dirty="0"/>
          </a:p>
        </p:txBody>
      </p:sp>
      <p:sp>
        <p:nvSpPr>
          <p:cNvPr id="33" name="Shape 31"/>
          <p:cNvSpPr/>
          <p:nvPr/>
        </p:nvSpPr>
        <p:spPr>
          <a:xfrm>
            <a:off x="6446520" y="5166360"/>
            <a:ext cx="4709160" cy="502920"/>
          </a:xfrm>
          <a:prstGeom prst="roundRect">
            <a:avLst>
              <a:gd name="adj" fmla="val 14545"/>
            </a:avLst>
          </a:prstGeom>
          <a:solidFill>
            <a:srgbClr val="1A2630"/>
          </a:solidFill>
          <a:ln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92824" y="5303520"/>
            <a:ext cx="4416552" cy="228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Cursantul trebuie să explice procesul, nu doar să aleagă o piesă.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Auto Electronica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 Diagnostică Auto - PowerPoint de predare</dc:title>
  <dc:subject>Curs Diagnostică Auto - Structură + Modulul 1</dc:subject>
  <dc:creator>Auto Electronica</dc:creator>
  <cp:lastModifiedBy>Auto Electronica</cp:lastModifiedBy>
  <cp:revision>1</cp:revision>
  <dcterms:created xsi:type="dcterms:W3CDTF">2026-09-24T17:09:43Z</dcterms:created>
  <dcterms:modified xsi:type="dcterms:W3CDTF">2026-09-24T17:09:43Z</dcterms:modified>
</cp:coreProperties>
</file>