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80bfd2497f4397" /><Relationship Type="http://schemas.openxmlformats.org/officeDocument/2006/relationships/extended-properties" Target="/docProps/app.xml" Id="R001d2a189f6742e2" /><Relationship Type="http://schemas.openxmlformats.org/officeDocument/2006/relationships/officeDocument" Target="/ppt/presentation.xml" Id="R35ecd6b0b2f845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08b5736f7a4be5"/>
  </p:sldMasterIdLst>
  <p:notesMasterIdLst>
    <p:notesMasterId xmlns:r="http://schemas.openxmlformats.org/officeDocument/2006/relationships" r:id="R431a67811b4f4dae"/>
  </p:notesMasterIdLst>
  <p:sldIdLst>
    <p:sldId xmlns:r="http://schemas.openxmlformats.org/officeDocument/2006/relationships" id="256" r:id="R1a7fc336466e4a56"/>
    <p:sldId xmlns:r="http://schemas.openxmlformats.org/officeDocument/2006/relationships" id="257" r:id="Re24b4a51f10c4f7a"/>
    <p:sldId xmlns:r="http://schemas.openxmlformats.org/officeDocument/2006/relationships" id="258" r:id="R0318f4072f764271"/>
    <p:sldId xmlns:r="http://schemas.openxmlformats.org/officeDocument/2006/relationships" id="259" r:id="R60dbfa3200944c69"/>
    <p:sldId xmlns:r="http://schemas.openxmlformats.org/officeDocument/2006/relationships" id="260" r:id="R088b8b03339f48e0"/>
    <p:sldId xmlns:r="http://schemas.openxmlformats.org/officeDocument/2006/relationships" id="261" r:id="R4e2623b1b1754f70"/>
    <p:sldId xmlns:r="http://schemas.openxmlformats.org/officeDocument/2006/relationships" id="262" r:id="Re95f0c29f4eb4998"/>
    <p:sldId xmlns:r="http://schemas.openxmlformats.org/officeDocument/2006/relationships" id="263" r:id="Re0e3138a91fd4d42"/>
    <p:sldId xmlns:r="http://schemas.openxmlformats.org/officeDocument/2006/relationships" id="264" r:id="R254b2dd742314a9e"/>
    <p:sldId xmlns:r="http://schemas.openxmlformats.org/officeDocument/2006/relationships" id="265" r:id="R49ad8fcbf17545fd"/>
    <p:sldId xmlns:r="http://schemas.openxmlformats.org/officeDocument/2006/relationships" id="266" r:id="R98cbab8f5b524699"/>
    <p:sldId xmlns:r="http://schemas.openxmlformats.org/officeDocument/2006/relationships" id="267" r:id="Rd5f81503fdb54b38"/>
    <p:sldId xmlns:r="http://schemas.openxmlformats.org/officeDocument/2006/relationships" id="268" r:id="Ree9dfa0909ce4029"/>
    <p:sldId xmlns:r="http://schemas.openxmlformats.org/officeDocument/2006/relationships" id="269" r:id="R60b4b21c2af84871"/>
    <p:sldId xmlns:r="http://schemas.openxmlformats.org/officeDocument/2006/relationships" id="270" r:id="Rd9e6608c1d2e476f"/>
    <p:sldId xmlns:r="http://schemas.openxmlformats.org/officeDocument/2006/relationships" id="271" r:id="Re3938ca5c1234c3d"/>
    <p:sldId xmlns:r="http://schemas.openxmlformats.org/officeDocument/2006/relationships" id="272" r:id="R6ea7cb65050942bb"/>
    <p:sldId xmlns:r="http://schemas.openxmlformats.org/officeDocument/2006/relationships" id="273" r:id="Re8f2a4459c0e46d8"/>
    <p:sldId xmlns:r="http://schemas.openxmlformats.org/officeDocument/2006/relationships" id="274" r:id="R417d2326d0974b73"/>
    <p:sldId xmlns:r="http://schemas.openxmlformats.org/officeDocument/2006/relationships" id="275" r:id="R153e80be593845b4"/>
    <p:sldId xmlns:r="http://schemas.openxmlformats.org/officeDocument/2006/relationships" id="276" r:id="R51082f35ea044876"/>
    <p:sldId xmlns:r="http://schemas.openxmlformats.org/officeDocument/2006/relationships" id="277" r:id="Rec6538a35b354b74"/>
    <p:sldId xmlns:r="http://schemas.openxmlformats.org/officeDocument/2006/relationships" id="278" r:id="R349c13a7e58f46e3"/>
    <p:sldId xmlns:r="http://schemas.openxmlformats.org/officeDocument/2006/relationships" id="279" r:id="R91a3b23208a14994"/>
    <p:sldId xmlns:r="http://schemas.openxmlformats.org/officeDocument/2006/relationships" id="280" r:id="R11e2194c867f49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9e75184db734aa5" /><Relationship Type="http://schemas.openxmlformats.org/officeDocument/2006/relationships/slideMaster" Target="/ppt/slideMasters/slideMaster1.xml" Id="Rf208b5736f7a4be5" /><Relationship Type="http://schemas.openxmlformats.org/officeDocument/2006/relationships/notesMaster" Target="/ppt/notesMasters/notesMaster1.xml" Id="R431a67811b4f4dae" /><Relationship Type="http://schemas.openxmlformats.org/officeDocument/2006/relationships/presProps" Target="/ppt/presProps.xml" Id="R5cb23e3751fd4cd5" /><Relationship Type="http://schemas.openxmlformats.org/officeDocument/2006/relationships/viewProps" Target="/ppt/viewProps.xml" Id="R438fa1695a3947b3" /><Relationship Type="http://schemas.openxmlformats.org/officeDocument/2006/relationships/tableStyles" Target="/ppt/tableStyles.xml" Id="Ra47b1122cc924d1a" /><Relationship Type="http://schemas.openxmlformats.org/officeDocument/2006/relationships/slide" Target="/ppt/slides/slide1.xml" Id="R1a7fc336466e4a56" /><Relationship Type="http://schemas.openxmlformats.org/officeDocument/2006/relationships/slide" Target="/ppt/slides/slide2.xml" Id="Re24b4a51f10c4f7a" /><Relationship Type="http://schemas.openxmlformats.org/officeDocument/2006/relationships/slide" Target="/ppt/slides/slide3.xml" Id="R0318f4072f764271" /><Relationship Type="http://schemas.openxmlformats.org/officeDocument/2006/relationships/slide" Target="/ppt/slides/slide4.xml" Id="R60dbfa3200944c69" /><Relationship Type="http://schemas.openxmlformats.org/officeDocument/2006/relationships/slide" Target="/ppt/slides/slide5.xml" Id="R088b8b03339f48e0" /><Relationship Type="http://schemas.openxmlformats.org/officeDocument/2006/relationships/slide" Target="/ppt/slides/slide6.xml" Id="R4e2623b1b1754f70" /><Relationship Type="http://schemas.openxmlformats.org/officeDocument/2006/relationships/slide" Target="/ppt/slides/slide7.xml" Id="Re95f0c29f4eb4998" /><Relationship Type="http://schemas.openxmlformats.org/officeDocument/2006/relationships/slide" Target="/ppt/slides/slide8.xml" Id="Re0e3138a91fd4d42" /><Relationship Type="http://schemas.openxmlformats.org/officeDocument/2006/relationships/slide" Target="/ppt/slides/slide9.xml" Id="R254b2dd742314a9e" /><Relationship Type="http://schemas.openxmlformats.org/officeDocument/2006/relationships/slide" Target="/ppt/slides/slide10.xml" Id="R49ad8fcbf17545fd" /><Relationship Type="http://schemas.openxmlformats.org/officeDocument/2006/relationships/slide" Target="/ppt/slides/slide11.xml" Id="R98cbab8f5b524699" /><Relationship Type="http://schemas.openxmlformats.org/officeDocument/2006/relationships/slide" Target="/ppt/slides/slide12.xml" Id="Rd5f81503fdb54b38" /><Relationship Type="http://schemas.openxmlformats.org/officeDocument/2006/relationships/slide" Target="/ppt/slides/slide13.xml" Id="Ree9dfa0909ce4029" /><Relationship Type="http://schemas.openxmlformats.org/officeDocument/2006/relationships/slide" Target="/ppt/slides/slide14.xml" Id="R60b4b21c2af84871" /><Relationship Type="http://schemas.openxmlformats.org/officeDocument/2006/relationships/slide" Target="/ppt/slides/slide15.xml" Id="Rd9e6608c1d2e476f" /><Relationship Type="http://schemas.openxmlformats.org/officeDocument/2006/relationships/slide" Target="/ppt/slides/slide16.xml" Id="Re3938ca5c1234c3d" /><Relationship Type="http://schemas.openxmlformats.org/officeDocument/2006/relationships/slide" Target="/ppt/slides/slide17.xml" Id="R6ea7cb65050942bb" /><Relationship Type="http://schemas.openxmlformats.org/officeDocument/2006/relationships/slide" Target="/ppt/slides/slide18.xml" Id="Re8f2a4459c0e46d8" /><Relationship Type="http://schemas.openxmlformats.org/officeDocument/2006/relationships/slide" Target="/ppt/slides/slide19.xml" Id="R417d2326d0974b73" /><Relationship Type="http://schemas.openxmlformats.org/officeDocument/2006/relationships/slide" Target="/ppt/slides/slide20.xml" Id="R153e80be593845b4" /><Relationship Type="http://schemas.openxmlformats.org/officeDocument/2006/relationships/slide" Target="/ppt/slides/slide21.xml" Id="R51082f35ea044876" /><Relationship Type="http://schemas.openxmlformats.org/officeDocument/2006/relationships/slide" Target="/ppt/slides/slide22.xml" Id="Rec6538a35b354b74" /><Relationship Type="http://schemas.openxmlformats.org/officeDocument/2006/relationships/slide" Target="/ppt/slides/slide23.xml" Id="R349c13a7e58f46e3" /><Relationship Type="http://schemas.openxmlformats.org/officeDocument/2006/relationships/slide" Target="/ppt/slides/slide24.xml" Id="R91a3b23208a14994" /><Relationship Type="http://schemas.openxmlformats.org/officeDocument/2006/relationships/slide" Target="/ppt/slides/slide25.xml" Id="R11e2194c867f49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7929a05bdba47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686515b0b84052" /><Relationship Type="http://schemas.openxmlformats.org/officeDocument/2006/relationships/notesMaster" Target="/ppt/notesMasters/notesMaster1.xml" Id="Ra9ba045a3eed424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678999d33e44e9" /><Relationship Type="http://schemas.openxmlformats.org/officeDocument/2006/relationships/notesMaster" Target="/ppt/notesMasters/notesMaster1.xml" Id="R029f5e195bbc42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40902700b14299" /><Relationship Type="http://schemas.openxmlformats.org/officeDocument/2006/relationships/notesMaster" Target="/ppt/notesMasters/notesMaster1.xml" Id="Rba9ee90a23be4f1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1e2238774548b4" /><Relationship Type="http://schemas.openxmlformats.org/officeDocument/2006/relationships/notesMaster" Target="/ppt/notesMasters/notesMaster1.xml" Id="R9cb6cceb5fce4e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5323534af1418f" /><Relationship Type="http://schemas.openxmlformats.org/officeDocument/2006/relationships/notesMaster" Target="/ppt/notesMasters/notesMaster1.xml" Id="Rc53ae9790e2748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c24d63f4224c55" /><Relationship Type="http://schemas.openxmlformats.org/officeDocument/2006/relationships/notesMaster" Target="/ppt/notesMasters/notesMaster1.xml" Id="R44dc44eaba2e4a4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34bda5cb3f4895" /><Relationship Type="http://schemas.openxmlformats.org/officeDocument/2006/relationships/notesMaster" Target="/ppt/notesMasters/notesMaster1.xml" Id="R6183b747fdba43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bd1b54095a4470" /><Relationship Type="http://schemas.openxmlformats.org/officeDocument/2006/relationships/notesMaster" Target="/ppt/notesMasters/notesMaster1.xml" Id="R8440d560c4d1451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4e4b033f9d4a93" /><Relationship Type="http://schemas.openxmlformats.org/officeDocument/2006/relationships/notesMaster" Target="/ppt/notesMasters/notesMaster1.xml" Id="Rb52429016f1841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cbd73d0f534e03" /><Relationship Type="http://schemas.openxmlformats.org/officeDocument/2006/relationships/notesMaster" Target="/ppt/notesMasters/notesMaster1.xml" Id="R67f5942771674dc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ccc522d4644383" /><Relationship Type="http://schemas.openxmlformats.org/officeDocument/2006/relationships/notesMaster" Target="/ppt/notesMasters/notesMaster1.xml" Id="R9dcf42cccacb42e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c9f326b65e248db" /><Relationship Type="http://schemas.openxmlformats.org/officeDocument/2006/relationships/notesMaster" Target="/ppt/notesMasters/notesMaster1.xml" Id="R671e4a7172f4433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2cddb89b7a4a6c" /><Relationship Type="http://schemas.openxmlformats.org/officeDocument/2006/relationships/notesMaster" Target="/ppt/notesMasters/notesMaster1.xml" Id="Ra24b570ec15149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37d82e3cec34ab4" /><Relationship Type="http://schemas.openxmlformats.org/officeDocument/2006/relationships/notesMaster" Target="/ppt/notesMasters/notesMaster1.xml" Id="R9cd2ac21c50249e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defeb5be9d4ea6" /><Relationship Type="http://schemas.openxmlformats.org/officeDocument/2006/relationships/notesMaster" Target="/ppt/notesMasters/notesMaster1.xml" Id="R68e83e015b61483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2d30bdba3e249ea" /><Relationship Type="http://schemas.openxmlformats.org/officeDocument/2006/relationships/notesMaster" Target="/ppt/notesMasters/notesMaster1.xml" Id="Ra90fd16176664cf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e0d27031e2743e2" /><Relationship Type="http://schemas.openxmlformats.org/officeDocument/2006/relationships/notesMaster" Target="/ppt/notesMasters/notesMaster1.xml" Id="Rc80c0f09e01048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ce8102d20fc4ecc" /><Relationship Type="http://schemas.openxmlformats.org/officeDocument/2006/relationships/notesMaster" Target="/ppt/notesMasters/notesMaster1.xml" Id="R236676bbe73d4ab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a53f7dc132c483c" /><Relationship Type="http://schemas.openxmlformats.org/officeDocument/2006/relationships/notesMaster" Target="/ppt/notesMasters/notesMaster1.xml" Id="R6f08c47c20dd4f7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ac924e6c11c4430" /><Relationship Type="http://schemas.openxmlformats.org/officeDocument/2006/relationships/notesMaster" Target="/ppt/notesMasters/notesMaster1.xml" Id="R7c0c987490cf430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1a15a637f34de1" /><Relationship Type="http://schemas.openxmlformats.org/officeDocument/2006/relationships/notesMaster" Target="/ppt/notesMasters/notesMaster1.xml" Id="Rb8bf003ccd3340c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4785410203d4e72" /><Relationship Type="http://schemas.openxmlformats.org/officeDocument/2006/relationships/notesMaster" Target="/ppt/notesMasters/notesMaster1.xml" Id="R8bc302c4fb5441d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bbda44ceb9947c8" /><Relationship Type="http://schemas.openxmlformats.org/officeDocument/2006/relationships/notesMaster" Target="/ppt/notesMasters/notesMaster1.xml" Id="Rc593b8cee09e402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09120b107a44137" /><Relationship Type="http://schemas.openxmlformats.org/officeDocument/2006/relationships/notesMaster" Target="/ppt/notesMasters/notesMaster1.xml" Id="R16dfb1d6e9f44d4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5c1c69c5c94967" /><Relationship Type="http://schemas.openxmlformats.org/officeDocument/2006/relationships/notesMaster" Target="/ppt/notesMasters/notesMaster1.xml" Id="R4c3c1ed206eb48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Deschidere: cere un exemplu de simptom relevant pentru modul. Leagă răspunsul de metoda din Modulul 1.</a:t>
            </a:r>
            <a:endParaRPr/>
          </a:p>
          <a:p xmlns:a="http://schemas.openxmlformats.org/drawingml/2006/main">
            <a:r>
              <a:t>Imagine de fundal și design preluate din prezentarea Modulului 1 furnizată de utilizator.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minute pentru deschidere, obiective, organizarea echipelor și pregătire.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Durata de 70 min include demonstrația și exercițiul. Practica ghidată însumează 310 minute: 5 × 50 + 60. Pauzele nu intră în cele 480 minute. La Modulul 12, cazul integrat este proba practică evaluată.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Instructor: pregătește un vehicul cunoscut bun sau un banc. Defectele se introduc reversibil numai în condiții controlate. Echipe de 3–4 persoane: operator, observator, responsabil de documentare. Rotește rolurile.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Concepte: Senzorul descrie o mărime fizică. ECU calculează comanda din mai multe informații. Actuatorul produce o acțiune fizică. Feedbackul arată dacă acțiunea a avut efect.</a:t>
            </a:r>
            <a:endParaRPr/>
          </a:p>
          <a:p xmlns:a="http://schemas.openxmlformats.org/drawingml/2006/main">
            <a:r>
              <a:t>Întrebare: Ce aduce feedbackul în diagnostic?</a:t>
            </a:r>
            <a:endParaRPr/>
          </a:p>
          <a:p xmlns:a="http://schemas.openxmlformats.org/drawingml/2006/main">
            <a:r>
              <a:t>Răspuns: Permite compararea rezultatului real cu cererea și alegerea testului următor.</a:t>
            </a:r>
            <a:endParaRPr/>
          </a:p>
          <a:p xmlns:a="http://schemas.openxmlformats.org/drawingml/2006/main">
            <a:r>
              <a:t>Intrare: APP. Ieșire: motorul clapetei. Feedback: senzorul de poziție. Blocarea mecanică și lipsa alimentării sunt ipoteze. Poziția fixă singură nu dovedește ECU defect.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Intrare: APP. Ieșire: motorul clapetei. Feedback: senzorul de poziție. Blocarea mecanică și lipsa alimentării sunt ipoteze. Poziția fixă singură nu dovedește ECU defect.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Intrare: APP. Ieșire: motorul clapetei.</a:t>
            </a:r>
            <a:endParaRPr/>
          </a:p>
          <a:p xmlns:a="http://schemas.openxmlformats.org/drawingml/2006/main">
            <a:r>
              <a:t>2. Feedback: senzorul de poziție.</a:t>
            </a:r>
            <a:endParaRPr/>
          </a:p>
          <a:p xmlns:a="http://schemas.openxmlformats.org/drawingml/2006/main">
            <a:r>
              <a:t>3. Blocarea mecanică și lipsa alimentării sunt ipoteze.</a:t>
            </a:r>
            <a:endParaRPr/>
          </a:p>
          <a:p xmlns:a="http://schemas.openxmlformats.org/drawingml/2006/main">
            <a:r>
              <a:t>4. Poziția fixă singură nu dovedește ECU defect.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Identifici informația folosită de mai multe module.</a:t>
            </a:r>
            <a:endParaRPr/>
          </a:p>
          <a:p xmlns:a="http://schemas.openxmlformats.org/drawingml/2006/main">
            <a:r>
              <a:t>Explicație și răspuns orientativ: Alimentarea, masa și comunicația ABS, apoi ramura comună, conform schemei.</a:t>
            </a:r>
            <a:endParaRPr/>
          </a:p>
          <a:p xmlns:a="http://schemas.openxmlformats.org/drawingml/2006/main">
            <a:r>
              <a:t>Discută: ABS poate fi sursa informației în cazul dat. Celelalte module pot raporta doar consecința. Verifici întâi sursa comună și accesul la ea. Topologia reală se confirmă în documentație.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ABS poate fi sursa informației în cazul dat. Celelalte module pot raporta doar consecința. Verifici întâi sursa comună și accesul la ea. Topologia reală se confirmă în documentație.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ABS poate fi sursa informației în cazul dat.</a:t>
            </a:r>
            <a:endParaRPr/>
          </a:p>
          <a:p xmlns:a="http://schemas.openxmlformats.org/drawingml/2006/main">
            <a:r>
              <a:t>2. Celelalte module pot raporta doar consecința.</a:t>
            </a:r>
            <a:endParaRPr/>
          </a:p>
          <a:p xmlns:a="http://schemas.openxmlformats.org/drawingml/2006/main">
            <a:r>
              <a:t>3. Verifici întâi sursa comună și accesul la ea.</a:t>
            </a:r>
            <a:endParaRPr/>
          </a:p>
          <a:p xmlns:a="http://schemas.openxmlformats.org/drawingml/2006/main">
            <a:r>
              <a:t>4. Topologia reală se confirmă în documentație.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Alegi puncte pentru măsurarea căderii de tensiune.</a:t>
            </a:r>
            <a:endParaRPr/>
          </a:p>
          <a:p xmlns:a="http://schemas.openxmlformats.org/drawingml/2006/main">
            <a:r>
              <a:t>Explicație și răspuns orientativ: O conexiune rezistivă poate susține tensiunea în gol și o poate pierde când circulă curent.</a:t>
            </a:r>
            <a:endParaRPr/>
          </a:p>
          <a:p xmlns:a="http://schemas.openxmlformats.org/drawingml/2006/main">
            <a:r>
              <a:t>Discută: Diferența sub sarcină indică o pierdere pe traseu. Măsurarea între borna plus și plusul modulului separă alimentarea. Măsurarea între masa modulului și minus separă returul. După remediere repeți exact sarcina inițială.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Diferența sub sarcină indică o pierdere pe traseu. Măsurarea între borna plus și plusul modulului separă alimentarea. Măsurarea între masa modulului și minus separă returul. După remediere repeți exact sarcina inițială.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Diferența sub sarcină indică o pierdere pe traseu.</a:t>
            </a:r>
            <a:endParaRPr/>
          </a:p>
          <a:p xmlns:a="http://schemas.openxmlformats.org/drawingml/2006/main">
            <a:r>
              <a:t>2. Măsurarea între borna plus și plusul modulului separă alimentarea.</a:t>
            </a:r>
            <a:endParaRPr/>
          </a:p>
          <a:p xmlns:a="http://schemas.openxmlformats.org/drawingml/2006/main">
            <a:r>
              <a:t>3. Măsurarea între masa modulului și minus separă returul.</a:t>
            </a:r>
            <a:endParaRPr/>
          </a:p>
          <a:p xmlns:a="http://schemas.openxmlformats.org/drawingml/2006/main">
            <a:r>
              <a:t>4. După remediere repeți exact sarcina inițială.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Separi o ramură în scurt de un senzor defect.</a:t>
            </a:r>
            <a:endParaRPr/>
          </a:p>
          <a:p xmlns:a="http://schemas.openxmlformats.org/drawingml/2006/main">
            <a:r>
              <a:t>Explicație și răspuns orientativ: Nu. Ramura și conectorul trebuie verificate înainte de condamnarea senzorului.</a:t>
            </a:r>
            <a:endParaRPr/>
          </a:p>
          <a:p xmlns:a="http://schemas.openxmlformats.org/drawingml/2006/main">
            <a:r>
              <a:t>Discută: Revenirea indică ramura izolată. Senzorul și cablajul acelei ramuri rămân de separat. Nu alimentezi extern intrarea ECU cu 12 V. Reverifici toți senzorii afectați după reparație.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Revenirea indică ramura izolată. Senzorul și cablajul acelei ramuri rămân de separat. Nu alimentezi extern intrarea ECU cu 12 V. Reverifici toți senzorii afectați după reparație.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Revenirea indică ramura izolată.</a:t>
            </a:r>
            <a:endParaRPr/>
          </a:p>
          <a:p xmlns:a="http://schemas.openxmlformats.org/drawingml/2006/main">
            <a:r>
              <a:t>2. Senzorul și cablajul acelei ramuri rămân de separat.</a:t>
            </a:r>
            <a:endParaRPr/>
          </a:p>
          <a:p xmlns:a="http://schemas.openxmlformats.org/drawingml/2006/main">
            <a:r>
              <a:t>3. Nu alimentezi extern intrarea ECU cu 12 V.</a:t>
            </a:r>
            <a:endParaRPr/>
          </a:p>
          <a:p xmlns:a="http://schemas.openxmlformats.org/drawingml/2006/main">
            <a:r>
              <a:t>4. Reverifici toți senzorii afectați după reparație.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Obiectiv: Urmărești circuitul de la componentă la informația din tester.</a:t>
            </a:r>
            <a:endParaRPr/>
          </a:p>
          <a:p xmlns:a="http://schemas.openxmlformats.org/drawingml/2006/main">
            <a:r>
              <a:t>Explicație și răspuns orientativ: Un tester poate lista module opționale care nu sunt montate pe acel vehicul.</a:t>
            </a:r>
            <a:endParaRPr/>
          </a:p>
          <a:p xmlns:a="http://schemas.openxmlformats.org/drawingml/2006/main">
            <a:r>
              <a:t>Discută: Verifici echiparea și varianta schemei. Apoi condițiile de funcționare ale modulului. Abia apoi investighezi comunicația ramurii. Lipsa din scanare nu dovedește defect intern.</a:t>
            </a:r>
            <a:endParaRPr/>
          </a:p>
          <a:p xmlns:a="http://schemas.openxmlformats.org/drawingml/2006/main">
            <a:r>
              <a:t>Nu prezenta scenariul ca defect real al unei mărci.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Demonstrație: expune datele înainte de concluzie. Cere o ipoteză și un test care o poate contrazice.</a:t>
            </a:r>
            <a:endParaRPr/>
          </a:p>
          <a:p xmlns:a="http://schemas.openxmlformats.org/drawingml/2006/main">
            <a:r>
              <a:t>Interpretare: Verifici echiparea și varianta schemei. Apoi condițiile de funcționare ale modulului. Abia apoi investighezi comunicația ramurii. Lipsa din scanare nu dovedește defect intern.</a:t>
            </a:r>
            <a:endParaRPr/>
          </a:p>
          <a:p xmlns:a="http://schemas.openxmlformats.org/drawingml/2006/main">
            <a:r>
              <a:t>Verifică dacă participanții separă observațiile de presupuneri.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RĂSPUNSURI PENTRU INSTRUCTOR</a:t>
            </a:r>
            <a:endParaRPr/>
          </a:p>
          <a:p xmlns:a="http://schemas.openxmlformats.org/drawingml/2006/main">
            <a:r>
              <a:t>1. Verifici echiparea și varianta schemei.</a:t>
            </a:r>
            <a:endParaRPr/>
          </a:p>
          <a:p xmlns:a="http://schemas.openxmlformats.org/drawingml/2006/main">
            <a:r>
              <a:t>2. Apoi condițiile de funcționare ale modulului.</a:t>
            </a:r>
            <a:endParaRPr/>
          </a:p>
          <a:p xmlns:a="http://schemas.openxmlformats.org/drawingml/2006/main">
            <a:r>
              <a:t>3. Abia apoi investighezi comunicația ramurii.</a:t>
            </a:r>
            <a:endParaRPr/>
          </a:p>
          <a:p xmlns:a="http://schemas.openxmlformats.org/drawingml/2006/main">
            <a:r>
              <a:t>4. Lipsa din scanare nu dovedește defect intern.</a:t>
            </a:r>
            <a:endParaRPr/>
          </a:p>
          <a:p xmlns:a="http://schemas.openxmlformats.org/drawingml/2006/main">
            <a:r>
              <a:t>Barem formativ: 1 punct ipoteză, 1 punct test relevant, 1 punct interpretare, 1 punct verificare. O acțiune nesigură oprește exercițiul și cere reluarea instrucțiunilor.</a:t>
            </a:r>
            <a:endParaRPr/>
          </a:p>
          <a:p xmlns:a="http://schemas.openxmlformats.org/drawingml/2006/main">
            <a:r>
              <a:t>Dacă nu există echipament, folosește rapoarte și capturi pregătite. Exercițiul pe date nu certifică deprinderea de conectare.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PREGĂTIRE INSTRUCTOR</a:t>
            </a:r>
            <a:endParaRPr/>
          </a:p>
          <a:p xmlns:a="http://schemas.openxmlformats.org/drawingml/2006/main">
            <a:r>
              <a:t>Folosește cazul propus sau un caz echivalent al vehiculului de instruire. Pregătește un set cunoscut de dovezi și ascunde cauza până la susținere.</a:t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>Nu evalua viteza în detrimentul justificării.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 propus pentru acest curs, fără echivalență cu o certificare externă. Pentru fiecare criteriu: 0 absent, 1–2 incomplet, 3 corect cu omisiuni minore, 4 complet și verificabil. Dacă proba se oprește din motive de siguranță, se reia numai după instruire și reevaluare.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BAREM, 10 PUNCTE</a:t>
            </a:r>
            <a:endParaRPr/>
          </a:p>
          <a:p xmlns:a="http://schemas.openxmlformats.org/drawingml/2006/main">
            <a:r>
              <a:t>1. Permite compararea rezultatului real cu cererea și alegerea testului următor. (2 p)</a:t>
            </a:r>
            <a:endParaRPr/>
          </a:p>
          <a:p xmlns:a="http://schemas.openxmlformats.org/drawingml/2006/main">
            <a:r>
              <a:t>2. Alimentarea, masa și comunicația ABS, apoi ramura comună, conform schemei. (2 p)</a:t>
            </a:r>
            <a:endParaRPr/>
          </a:p>
          <a:p xmlns:a="http://schemas.openxmlformats.org/drawingml/2006/main">
            <a:r>
              <a:t>3. O conexiune rezistivă poate susține tensiunea în gol și o poate pierde când circulă curent. (2 p)</a:t>
            </a:r>
            <a:endParaRPr/>
          </a:p>
          <a:p xmlns:a="http://schemas.openxmlformats.org/drawingml/2006/main">
            <a:r>
              <a:t>4. Nu. Ramura și conectorul trebuie verificate înainte de condamnarea senzorului. (2 p)</a:t>
            </a:r>
            <a:endParaRPr/>
          </a:p>
          <a:p xmlns:a="http://schemas.openxmlformats.org/drawingml/2006/main">
            <a:r>
              <a:t>5. Un tester poate lista module opționale care nu sunt montate pe acel vehicul. (2 p)</a:t>
            </a:r>
            <a:endParaRPr/>
          </a:p>
          <a:p xmlns:a="http://schemas.openxmlformats.org/drawingml/2006/main">
            <a:r>
              <a:t>Acordă 1 punct pentru ideea corectă și 1 punct pentru explicație sau aplicare. Nu cere formularea exactă.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Răspuns orientativ: Diferența sub sarcină indică o pierdere pe traseu. Măsurarea între borna plus și plusul modulului separă alimentarea. Măsurarea între masa modulului și minus separă returul. După remediere repeți exact sarcina inițială.</a:t>
            </a:r>
            <a:endParaRPr/>
          </a:p>
          <a:p xmlns:a="http://schemas.openxmlformats.org/drawingml/2006/main">
            <a:r>
              <a:t>Teste relevante: Măsoară simultan sursa și consumatorul. Măsoară căderea pe traseul pozitiv. Măsoară separat traseul de masă. Împarte traseul până localizezi pierderea.</a:t>
            </a:r>
            <a:endParaRPr/>
          </a:p>
          <a:p xmlns:a="http://schemas.openxmlformats.org/drawingml/2006/main">
            <a:r>
              <a:t>Barem: două ipoteze, câte 1 p. Două teste descrise cu condiții, câte 2 p. Concluzie prudentă și limite, 2 p. Verificare în condițiile inițiale, 2 p. Acceptă o altă explicație tehnică dacă este susținută de probe.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>Referință tehnică: 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>Consultată la 24.09.2026.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Permite compararea rezultatului real cu cererea și alegerea testului următor.</a:t>
            </a:r>
            <a:endParaRPr/>
          </a:p>
          <a:p xmlns:a="http://schemas.openxmlformats.org/drawingml/2006/main">
            <a:r>
              <a:t>2. Alimentarea, masa și comunicația ABS, apoi ramura comună, conform schemei.</a:t>
            </a:r>
            <a:endParaRPr/>
          </a:p>
          <a:p xmlns:a="http://schemas.openxmlformats.org/drawingml/2006/main">
            <a:r>
              <a:t>3. O conexiune rezistivă poate susține tensiunea în gol și o poate pierde când circulă curent.</a:t>
            </a:r>
            <a:endParaRPr/>
          </a:p>
          <a:p xmlns:a="http://schemas.openxmlformats.org/drawingml/2006/main">
            <a:r>
              <a:t>4. Nu. Ramura și conectorul trebuie verificate înainte de condamnarea senzorului.</a:t>
            </a:r>
            <a:endParaRPr/>
          </a:p>
          <a:p xmlns:a="http://schemas.openxmlformats.org/drawingml/2006/main">
            <a:r>
              <a:t>5. Un tester poate lista module opționale care nu sunt montate pe acel vehicul.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SURSE</a:t>
            </a:r>
            <a:endParaRPr/>
          </a:p>
          <a:p xmlns:a="http://schemas.openxmlformats.org/drawingml/2006/main">
            <a:r>
              <a:t>HELLA: senzori și actuatori</a:t>
            </a:r>
            <a:endParaRPr/>
          </a:p>
          <a:p xmlns:a="http://schemas.openxmlformats.org/drawingml/2006/main">
            <a:r>
              <a:t>https://www.hella.com/techworld/us/technical/sensors-and-actuators/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HELLA: senzori de viteză roată</a:t>
            </a:r>
            <a:endParaRPr/>
          </a:p>
          <a:p xmlns:a="http://schemas.openxmlformats.org/drawingml/2006/main">
            <a:r>
              <a:t>https://www.hella.com/techworld/en/technical/sensors-and-actuators/check-and-change-abs-and-wheel-speed-sensors/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ghid de diagnostic cu osciloscop</a:t>
            </a:r>
            <a:endParaRPr/>
          </a:p>
          <a:p xmlns:a="http://schemas.openxmlformats.org/drawingml/2006/main">
            <a:r>
              <a:t>https://www.picoauto.com/download/documents/manuals/picoscope-guide-to-oscilloscope-diagnostics.pdf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Pico: teste de comunicație</a:t>
            </a:r>
            <a:endParaRPr/>
          </a:p>
          <a:p xmlns:a="http://schemas.openxmlformats.org/drawingml/2006/main">
            <a:r>
              <a:t>https://www.picoauto.com/library/automotive-guided-tests/communication/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Consultate la 24.09.2026. Sursa BAR explică funcții OBD. Nu se transferă cerințele inspecției din California în România sau Spania.</a:t>
            </a:r>
            <a:endParaRPr/>
          </a:p>
          <a:p xmlns:a="http://schemas.openxmlformats.org/drawingml/2006/main">
            <a:r>
              <a:t>Designul, imaginea de fundal, fonturile și structura panourilor provin din Modulul 1 furnizat de utilizator. Conținutul scenariilor este elaborat pentru acest curs.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Fișă: reclamație, simptom confirmat, inspecție, scanare, DTC, Freeze Frame, date live, ipoteze, teste, măsurători, cauză, reparație și verificare.</a:t>
            </a:r>
            <a:endParaRPr/>
          </a:p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Exemplele și valorile numerice sunt scenarii didactice originale, nu specificații universale. Pentru vehicul se folosesc datele OEM actuale.</a:t>
            </a:r>
            <a:endParaRPr/>
          </a:p>
          <a:p xmlns:a="http://schemas.openxmlformats.org/drawingml/2006/main"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fe66dbef1e4fd6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212dfb991c4d0a" /><Relationship Type="http://schemas.openxmlformats.org/officeDocument/2006/relationships/slideLayout" Target="/ppt/slideLayouts/slideLayout1.xml" Id="R3774aa9efdec4a5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74aa9efdec4a53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168d2f48b4c8b" /><Relationship Type="http://schemas.openxmlformats.org/officeDocument/2006/relationships/image" Target="/ppt/media/image.png" Id="Rcf8249196e4244ce" /><Relationship Type="http://schemas.openxmlformats.org/officeDocument/2006/relationships/notesSlide" Target="/ppt/notesSlides/notesSlide1.xml" Id="Rcb4cf9b9beb540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bfde82ccbc46fe" /><Relationship Type="http://schemas.openxmlformats.org/officeDocument/2006/relationships/notesSlide" Target="/ppt/notesSlides/notesSlide2.xml" Id="R5a6a2f2cbc9f43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eacedc1ab1432c" /><Relationship Type="http://schemas.openxmlformats.org/officeDocument/2006/relationships/notesSlide" Target="/ppt/notesSlides/notesSlide3.xml" Id="Rb7cb535ecbf743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cbe3afb7442aa" /><Relationship Type="http://schemas.openxmlformats.org/officeDocument/2006/relationships/notesSlide" Target="/ppt/notesSlides/notesSlide4.xml" Id="Ra2678365f03d431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df2e259bd4e5a" /><Relationship Type="http://schemas.openxmlformats.org/officeDocument/2006/relationships/notesSlide" Target="/ppt/notesSlides/notesSlide5.xml" Id="R1e95b9ec96104d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eda86e369f44c4" /><Relationship Type="http://schemas.openxmlformats.org/officeDocument/2006/relationships/notesSlide" Target="/ppt/notesSlides/notesSlide6.xml" Id="R0f51bba735ce4a5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287462ecc48ba" /><Relationship Type="http://schemas.openxmlformats.org/officeDocument/2006/relationships/notesSlide" Target="/ppt/notesSlides/notesSlide7.xml" Id="R00a33fd37e97422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91209c8e404998" /><Relationship Type="http://schemas.openxmlformats.org/officeDocument/2006/relationships/notesSlide" Target="/ppt/notesSlides/notesSlide8.xml" Id="Rbbb4a4b8765a47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7c063c4d54c5d" /><Relationship Type="http://schemas.openxmlformats.org/officeDocument/2006/relationships/notesSlide" Target="/ppt/notesSlides/notesSlide9.xml" Id="Rbbc1b7f0b5ae4e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50d85bcf143bb" /><Relationship Type="http://schemas.openxmlformats.org/officeDocument/2006/relationships/notesSlide" Target="/ppt/notesSlides/notesSlide10.xml" Id="R1de63ad3b02a41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f9dc9e87d4a1c" /><Relationship Type="http://schemas.openxmlformats.org/officeDocument/2006/relationships/notesSlide" Target="/ppt/notesSlides/notesSlide11.xml" Id="R0c866e47319e426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89d7fc49d49e1" /><Relationship Type="http://schemas.openxmlformats.org/officeDocument/2006/relationships/notesSlide" Target="/ppt/notesSlides/notesSlide12.xml" Id="Rc876cfa0582e471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d6f0ff6ed40c8" /><Relationship Type="http://schemas.openxmlformats.org/officeDocument/2006/relationships/notesSlide" Target="/ppt/notesSlides/notesSlide13.xml" Id="Rd06c4425838d4f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c81243c394579" /><Relationship Type="http://schemas.openxmlformats.org/officeDocument/2006/relationships/notesSlide" Target="/ppt/notesSlides/notesSlide14.xml" Id="R5ffe7a8155a04e4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2423fb70c4585" /><Relationship Type="http://schemas.openxmlformats.org/officeDocument/2006/relationships/notesSlide" Target="/ppt/notesSlides/notesSlide15.xml" Id="R6e7d5d0bfd18467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c11f021ac4f16" /><Relationship Type="http://schemas.openxmlformats.org/officeDocument/2006/relationships/notesSlide" Target="/ppt/notesSlides/notesSlide16.xml" Id="Rfb0005af600a416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157a28542f45da" /><Relationship Type="http://schemas.openxmlformats.org/officeDocument/2006/relationships/notesSlide" Target="/ppt/notesSlides/notesSlide17.xml" Id="R259d147584974f5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9f416104ac473e" /><Relationship Type="http://schemas.openxmlformats.org/officeDocument/2006/relationships/notesSlide" Target="/ppt/notesSlides/notesSlide18.xml" Id="R8ed9756337ac47d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37f8bad0704df3" /><Relationship Type="http://schemas.openxmlformats.org/officeDocument/2006/relationships/notesSlide" Target="/ppt/notesSlides/notesSlide19.xml" Id="R5dc2c6be615e416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8eca76d3934f5e" /><Relationship Type="http://schemas.openxmlformats.org/officeDocument/2006/relationships/notesSlide" Target="/ppt/notesSlides/notesSlide20.xml" Id="R18d4f921f0f94c9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0a132848b944e6" /><Relationship Type="http://schemas.openxmlformats.org/officeDocument/2006/relationships/notesSlide" Target="/ppt/notesSlides/notesSlide21.xml" Id="Rab15695fa70b466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c015f70b684175" /><Relationship Type="http://schemas.openxmlformats.org/officeDocument/2006/relationships/notesSlide" Target="/ppt/notesSlides/notesSlide22.xml" Id="R09d8a539cf34466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20b3c786334789" /><Relationship Type="http://schemas.openxmlformats.org/officeDocument/2006/relationships/notesSlide" Target="/ppt/notesSlides/notesSlide23.xml" Id="R421707881341498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0a23b3dc74cf3" /><Relationship Type="http://schemas.openxmlformats.org/officeDocument/2006/relationships/notesSlide" Target="/ppt/notesSlides/notesSlide24.xml" Id="Rbc955d7a6207474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985c21ceda4a56" /><Relationship Type="http://schemas.openxmlformats.org/officeDocument/2006/relationships/notesSlide" Target="/ppt/notesSlides/notesSlide25.xml" Id="R33e7a0d1080c4b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8249196e4244ce"/>
          <a:srcRect xmlns:a="http://schemas.openxmlformats.org/drawingml/2006/main" l="0" t="25" r="0" b="25"/>
          <a:stretch xmlns:a="http://schemas.openxmlformats.org/drawingml/2006/main"/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DA2AAF6A-993F-463E-A7FB-4B43B42E7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44A8CC54-B85F-4CF7-B03E-BE958345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8872"/>
            <a:ext cx="6492240" cy="67391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927">
              <a:alpha val="95000"/>
            </a:srgbClr>
          </a:solidFill>
          <a:ln xmlns:a="http://schemas.openxmlformats.org/drawingml/2006/main" w="12700">
            <a:solidFill>
              <a:srgbClr val="071927">
                <a:alpha val="0"/>
              </a:srgbClr>
            </a:solidFill>
            <a:prstDash val="solid"/>
          </a:ln>
        </p:spPr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FAE93A7C-CA70-46C1-A6D5-B6DEC33A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25880"/>
            <a:ext cx="384048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22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MODULUL 2</a:t>
            </a:r>
            <a:endParaRPr sz="22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FC64CBD6-CFEC-42A2-939E-D0F11E02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486400" cy="12344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Arhitectura automobilului</a:t>
            </a:r>
            <a:endParaRPr sz="3400"/>
          </a:p>
          <a:p xmlns:a="http://schemas.openxmlformats.org/drawingml/2006/main">
            <a:pPr marL="0" indent="0">
              <a:buNone/>
              <a:def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3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modern</a:t>
            </a:r>
            <a:endParaRPr sz="34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F2AABA09-727B-462C-A890-40407B564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3286125"/>
            <a:ext cx="530352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60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Localizarea unui defect în sistem, folosind schema și relația dintre comandă și rezultat.</a:t>
            </a:r>
            <a:endParaRPr sz="17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FDBE60AC-59AD-4F09-BBE8-592057CB8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41732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B020">
              <a:alpha val="85000"/>
            </a:srgbClr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1CA366F6-9A45-4C29-839F-FB0AF0B8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4293108"/>
            <a:ext cx="127101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8 ore de instruire</a:t>
            </a:r>
            <a:endParaRPr sz="88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EA3ED3D2-B32B-4410-AF47-EA90EB44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4224528"/>
            <a:ext cx="182880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19C8F4">
              <a:alpha val="85000"/>
            </a:srgbClr>
          </a:solidFill>
          <a:ln xmlns:a="http://schemas.openxmlformats.org/drawingml/2006/main" w="12700">
            <a:solidFill>
              <a:srgbClr val="19C8F4">
                <a:alpha val="90000"/>
              </a:srgbClr>
            </a:solidFill>
            <a:prstDash val="solid"/>
          </a:ln>
        </p:spPr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237CCBA4-3D17-4267-A285-EC9A64C2C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4872" y="4293108"/>
            <a:ext cx="168249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 lecții + practică</a:t>
            </a:r>
            <a:endParaRPr sz="88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9300A8E5-DB6A-4150-AFE2-58CF1BEE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224528"/>
            <a:ext cx="2011680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9D98A">
              <a:alpha val="85000"/>
            </a:srgbClr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305653C3-7DBB-4971-9383-66DCF9CC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4293108"/>
            <a:ext cx="1865376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825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metodă + dovezi + verificare</a:t>
            </a:r>
            <a:endParaRPr sz="88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CEB5BC12-69C3-4F1A-AE86-04EB1335B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01</a:t>
            </a:r>
            <a:endParaRPr sz="900"/>
          </a:p>
        </p:txBody>
      </p:sp>
    </p:spTree>
    <p:extLst>
      <p:ext uri="{BB962C8B-B14F-4D97-AF65-F5344CB8AC3E}">
        <p14:creationId xmlns:p14="http://schemas.microsoft.com/office/powerpoint/2010/main" val="18772785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DE8ED50-9447-4F70-9E47-2DDC929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16A1D05-7759-4A0E-AE7A-2DC93E88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Obiectivele modulului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87BD363-0B6E-4BD3-90B3-0F8CFA65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La final, cursantul demonstrează competențele printr-un caz practic.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A9AE007-42A0-45DA-B953-1943B50D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A917337-F462-4CB6-B14A-E2852BC3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AF99DEF-3E06-466C-A358-DA5709B1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5FD072C-EBD4-490F-9DC8-61B5E742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Lecție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969A5F4-9FF2-4ED7-A404-D364EF46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Rezultat observabil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71C62CE-E12A-49DE-8C9C-9225A5B7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056EDEB-CE19-4B15-A20F-D12D3449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Sistemul și bucla de control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6D0C5EE-A557-4FF7-8485-7ECE96FE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Explici legătura dintre intrare, comandă și feedback.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1882F56-8FD6-4F50-B813-6EEA702E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B4DB3D1-C684-47B1-A61C-D1211D1C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ECU și dependențe între sisteme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496AE72-00FA-4362-ACFD-E40B773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Identifici informația folosită de mai multe module.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A678442-12BA-4469-BC10-EDF4C8E4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DB4AA0-2AF3-495A-AF1E-0A6FF3D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Alimentări și mase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B72B4D6-81DF-4D71-BF00-9D88C5BC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puncte pentru măsurarea căderii de tensiune.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4491508-5D51-41BD-B4A0-F15B7046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C13078C-F47E-4AA5-8AD7-86A8B981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Referința de 5 V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FE0892-901C-43E5-8DAF-5A49AB82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o ramură în scurt de un senzor defect.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9CC6E76-6128-455C-8A12-B467AB5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44C822C-C957-497B-9237-EFC4F541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Scheme, rețele și gateway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1C59E07-A42D-4202-BF9D-16319254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Urmărești circuitul de la componentă la informația din tester.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0880E677-381A-4ACB-9787-E98B81DE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6113B53-AB61-44CC-AAD8-A20E873F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Fiecare concluzie trebuie susținută printr-un test și o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86744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DE8ED50-9447-4F70-9E47-2DDC929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16A1D05-7759-4A0E-AE7A-2DC93E88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Programul de instruire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87BD363-0B6E-4BD3-90B3-0F8CFA65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480 minute de instruire. Pauzele se adaugă separat.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A9AE007-42A0-45DA-B953-1943B50D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A917337-F462-4CB6-B14A-E2852BC3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AF99DEF-3E06-466C-A358-DA5709B1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5FD072C-EBD4-490F-9DC8-61B5E742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Secțiune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969A5F4-9FF2-4ED7-A404-D364EF46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Durată și activitate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71C62CE-E12A-49DE-8C9C-9225A5B7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056EDEB-CE19-4B15-A20F-D12D3449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6D0C5EE-A557-4FF7-8485-7ECE96FE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obiective, echipament și reguli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1882F56-8FD6-4F50-B813-6EEA702E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B4DB3D1-C684-47B1-A61C-D1211D1C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Lecțiile 1–5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496AE72-00FA-4362-ACFD-E40B773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 × 70 min = 350 min: concepte, demonstrații și exerciții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A678442-12BA-4469-BC10-EDF4C8E4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DB4AA0-2AF3-495A-AF1E-0A6FF3D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B72B4D6-81DF-4D71-BF00-9D88C5BC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60 min: diagnostic în echipă și predarea dovezilor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4491508-5D51-41BD-B4A0-F15B7046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C13078C-F47E-4AA5-8AD7-86A8B981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 scurtă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FE0892-901C-43E5-8DAF-5A49AB82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30 min: cinci întrebări și un mini-caz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9CC6E76-6128-455C-8A12-B467AB5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44C822C-C957-497B-9237-EFC4F541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1C59E07-A42D-4202-BF9D-16319254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20 min: justificarea răspunsurilor și pașii următori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0880E677-381A-4ACB-9787-E98B81DE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6113B53-AB61-44CC-AAD8-A20E873F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 fiecare lecție: 20 min concepte, 15 min demonstrație, 35 min exercițiu.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86744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Pregătirea lucrului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Condițiile de test se stabilesc înainte de conectarea aparaturii.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Echipament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Scheme pentru vehicul, tester, multimetru, banc de 12 V cu protecție, cabluri de măsură.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Reguli pentru acest modul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Contactul și deconectările urmează procedura OEM. Referința de 5 V nu se testează cu lampă de probă. Circuitele HV și SRS rămân în afara bancului.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Valorile de service, pinii și procedurile se verifică pentru vehiculul concret.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837D196C-B4C7-42BB-98B0-6B6102DA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12723056-4CF5-4AE6-B615-287CD420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1: Sistemul și bucla de control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41F219F8-26B5-4E6E-A755-311F9FD65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Relațiile se verifică în schema vehiculului.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E415C66-3EEA-4195-9C23-546B7762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D8FBF5F-0C3D-44BB-B9BD-D0F6FB7D9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AB971AD1-AFCB-477B-9640-286B818E5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2C2481F-564A-4E4E-A4CF-DED12197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2D3126E-D421-48AA-BC2E-50C6E47C7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944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3398314-0332-4290-91FF-2F7CDF8DD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8280" y="2788920"/>
            <a:ext cx="50292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0320">
            <a:solidFill>
              <a:srgbClr val="19C8F4"/>
            </a:solidFill>
            <a:prstDash val="solid"/>
            <a:headEnd type="none"/>
            <a:tailEnd type="triangle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22D327CA-5F97-44A3-80F2-09D06B39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6E7CFCC2-978D-467F-ADBD-7A86E860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Intrare</a:t>
            </a:r>
            <a:endParaRPr sz="1600"/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62F60E39-98E5-4748-9C91-212431EC7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Mărime măsurată de senzor</a:t>
            </a:r>
            <a:endParaRPr sz="1050"/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D8DF6054-CC61-4C2E-BBC2-7D00BB6C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050A5E8-59C0-4E0C-B890-D0C2B686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ECU</a:t>
            </a:r>
            <a:endParaRPr sz="1600"/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6C917A9-DB6A-4F9C-A022-F1557AFAE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78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Strategie și comandă</a:t>
            </a:r>
            <a:endParaRPr sz="1050"/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BF5F37EB-0431-42B9-B591-309BD2E94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485633B-2D64-469C-9C6E-5A4B1F5B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Actuator</a:t>
            </a:r>
            <a:endParaRPr sz="1600"/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B3EBFE80-78FC-402A-A6CD-A4414B8BA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Acțiune fizică în sistem</a:t>
            </a:r>
            <a:endParaRPr sz="1050"/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C70D998-3E70-4215-B0C0-392C0A1A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2148840"/>
            <a:ext cx="214884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73548"/>
          </a:solidFill>
          <a:ln xmlns:a="http://schemas.openxmlformats.org/drawingml/2006/main" w="12700">
            <a:solidFill>
              <a:srgbClr val="39D98A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60C05E68-26D2-4D2F-9E29-94D39358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6840" y="2395728"/>
            <a:ext cx="1874520" cy="304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28CF8A"/>
                </a:solidFill>
                <a:latin typeface="Aptos Display"/>
                <a:ea typeface="Aptos Display"/>
                <a:cs typeface="Aptos Display"/>
              </a:rPr>
              <a:t>Feedback</a:t>
            </a:r>
            <a:endParaRPr sz="1600"/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36B3C55-D6CF-44FE-9D98-DE5A8A50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4272" y="2761488"/>
            <a:ext cx="1810512" cy="523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 algn="ctr">
              <a:buNone/>
              <a:defRPr sz="120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Rezultat măsurat pentru reglare</a:t>
            </a:r>
            <a:endParaRPr sz="1050"/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1C7A91FA-87CD-4DF1-A441-9B6067D3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61320" cy="685800"/>
          </a:xfrm>
          <a:prstGeom xmlns:a="http://schemas.openxmlformats.org/drawingml/2006/main" prst="roundRect">
            <a:avLst>
              <a:gd name="adj" fmla="val 10667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39D98A">
                <a:alpha val="90000"/>
              </a:srgbClr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9244110-DD7C-4285-8EE9-49DCB9AEC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4846320"/>
            <a:ext cx="10268712" cy="5143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Obiectiv: Explici legătura dintre intrare, comandă și feedback.</a:t>
            </a:r>
            <a:endParaRPr sz="1600"/>
          </a:p>
        </p:txBody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FCFA44F2-6520-4A36-A6B1-976F40D6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715000"/>
            <a:ext cx="1143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De reținut</a:t>
            </a:r>
            <a:endParaRPr sz="930"/>
          </a:p>
        </p:txBody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56C286A-DC01-434B-90A2-2F791DB3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572125"/>
            <a:ext cx="85725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Feedbackul permite compararea rezultatului real cu cererea.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6705862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Clapetă cu răspuns lent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Pedala crește progresiv.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Comanda clapetei crește.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Poziția măsurată rămâne aproape fixă.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Motorul are răspuns limitat.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intrarea și ieșirea din schemă.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cererea cu poziția reală.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alimentarea și mecanismul.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deplasarea prin testul permis.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1: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schema clapetei, marchează intrarea, ECU, ieșirea și feedbackul. Propune două cauze pentru poziția fixă.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2: ECU și dependențe între sisteme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modul poate transmite date altor module.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ECM gestionează motorul. BCM gestionează funcții de caroserie.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ABS/ESP furnizează informații de mișcare.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defect comun poate produce multe mesaje.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Identifici informația folosită de mai multe module.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Trei module reclamă lipsa ABS. Ce verifici întâi?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Viteză vehicul indisponibilă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09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ABS nu comunică.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ECM și direcția raportează lipsa mesajului ABS.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Mai mulți martori apar simultan.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Bateria și alimentările trebuie verificate.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Salvează scanarea tuturor modulelor.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timpul și starea codurilor.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Caută alimentarea și ramura comune.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Separă emitentul lipsă de modulele afectate.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2: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Construiește o hartă pentru ABS, ECM, direcție și bord. Arată cine produce și cine folosește viteza.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3: Alimentări și mase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fără sarcină poate părea normală.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Rezistența unei conexiuni produce pierdere sub sarcină.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Masa de putere și masa de senzor pot avea trasee distincte.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Siguranța bună vizual nu confirmă alimentarea.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Alegi puncte pentru măsurarea căderii de tensiune.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12 V măsurați fără sarcină nu sunt suficienți?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Modulul se resetează la acționare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Baterie: 12,4 V, în exemplul de banc.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 modul în repaus: 12,3 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comandă: 9,1 V la modul.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bateriei rămâne 12,2 V.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Măsoară simultan sursa și consumatorul.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Măsoară căderea pe traseul pozitiv.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Măsoară separat traseul de masă.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Împarte traseul până localizezi pierderea.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3: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un banc protejat, localizează conexiunea rezistivă. Notează punctele de măsură și starea sarcinii.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4: Referința de 5 V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Mai mulți senzori pot împărți aceeași referință.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scurt poate afecta toate semnalele ramurii.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 arată grupul alimentat împreună.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Deconectările pot genera coduri suplimentare.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Separi o ramură în scurt de un senzor defect.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Referința revine după deconectare. Senzorul este sigur defect?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Trei senzori afișează valori joase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Referință măsurată: 0,4 V, caz didactic.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MAP și senzorul rail raportează semnal redus.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Ramura comună include încă un senzor.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Defectul apare după o intervenție.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Confirmă masa și pinul de referință.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toate ramificațiile în schemă.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Izolează conform procedurii, cu contactul oprit.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Reverifică referința după fiecare etapă.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4: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16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Folosește schema de banc și găsește ramura care trage referința în jos. Explică ce dovedește revenirea tensiunii.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Lecția 5: Scheme, rețele și gateway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 concepte. Urmează demonstrația și exercițiul.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17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Concepte de bază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Pinul se identifică prin număr și vedere a conectorului.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îmbinare poate alimenta mai multe ramuri.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Gatewayul intermediază accesul între rețele.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Identificarea vehiculului stabilește schema corectă.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Obiectiv și întrebare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Urmărești circuitul de la componentă la informația din tester.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Întrebare de pornire: De ce verifici echiparea înainte de no-communication?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Metoda: observație, ipoteză, test, concluzie, verificare.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Un modul nu apare în scanare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15 min demonstrație. Scenariu didactic, cu valori ilustrative.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18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Datele cazului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VIN corect, echiparea trebuie confirmată.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 arată modulul în spatele gatewayului.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Alte module din aceeași rețea răspund.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Există alimentare comandată prin releu.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Ordinea verificărilor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Verifică dacă modulul există pe vehicul.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Identifică alimentarea, masa și trezirea.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Compară ramura cu modulele accesibile.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Documentează punctele de test.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Rezultatul unui test trebuie să confirme sau să elimine o ipoteză.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Exercițiul 5: aplicarea metodei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35 min în echipă: 5 min plan, 20 min lucru, 10 min justificare.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19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Sarcina echipei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 o schemă reală, urmărește un modul până la siguranță, masă și gateway. Prezintă ordinea verificărilor.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 predă echipa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Ipoteza și alternativa principală.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Punctele de test, condițiile și rezultatele cu unități.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Concluzia și dovada care o susține.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Testul de verificare după remediere.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Criteriu: alt tehnician trebuie să poată repeta testul din fișa voastră.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Caz integrat de modul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60 min: 10 min plan, 35 min testare, 15 min susținere.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20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Situația de lucru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Ventilatorul nu pornește. Cererea există în tester, dar rezultatul lipsește. Echipa predă schema traseului, două ipoteze, testele și verificarea finală.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Livrabile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Reclamație, simptom confirmat și raport inițial.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Ipoteze ordonate și măsurători documentate.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Cauza demonstrată și remedierea justificată.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 comparabilă cu situația inițială.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Instructorul dezvăluie cauza numai după prezentarea dovezilor.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DE8ED50-9447-4F70-9E47-2DDC929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16A1D05-7759-4A0E-AE7A-2DC93E88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Grila pentru proba practică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87BD363-0B6E-4BD3-90B3-0F8CFA65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puncte. Prag didactic propus: 14/20 și toate regulile de siguranță respectate.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A9AE007-42A0-45DA-B953-1943B50D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A917337-F462-4CB6-B14A-E2852BC3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21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AF99DEF-3E06-466C-A358-DA5709B1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5FD072C-EBD4-490F-9DC8-61B5E742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Criteriu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969A5F4-9FF2-4ED7-A404-D364EF46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Dovadă și punctaj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71C62CE-E12A-49DE-8C9C-9225A5B7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056EDEB-CE19-4B15-A20F-D12D3449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Simptom și context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6D0C5EE-A557-4FF7-8485-7ECE96FE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condiții clare, reproducere și raport inițial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1882F56-8FD6-4F50-B813-6EEA702E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B4DB3D1-C684-47B1-A61C-D1211D1C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Plan și ipoteze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496AE72-00FA-4362-ACFD-E40B773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ipoteze plauzibile, ordonate și testabile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A678442-12BA-4469-BC10-EDF4C8E4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DB4AA0-2AF3-495A-AF1E-0A6FF3D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Măsurători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B72B4D6-81DF-4D71-BF00-9D88C5BC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metodă corectă, puncte de test și unități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4491508-5D51-41BD-B4A0-F15B7046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C13078C-F47E-4AA5-8AD7-86A8B981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Cauză și remediere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FE0892-901C-43E5-8DAF-5A49AB82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concluzie susținută, alternative eliminate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9CC6E76-6128-455C-8A12-B467AB5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44C822C-C957-497B-9237-EFC4F541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Verificare și raport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1C59E07-A42D-4202-BF9D-16319254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0–4 p: repetarea condițiilor, rezultat și limite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0880E677-381A-4ACB-9787-E98B81DE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6113B53-AB61-44CC-AAD8-A20E873F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Siguranța este obligatorie. Acțiunile nesigure opresc proba.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867448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întrebări de înțelegere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30 min în total: 15 min întrebări, 15 min mini-caz. Fără răspunsuri pe ecran.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22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Întrebările 1–3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1. Ce aduce feedbackul în diagnostic?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2. Trei module reclamă lipsa ABS. Ce verifici întâi?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3. De ce 12 V măsurați fără sarcină nu sunt suficienți?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Întrebările 4–5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4. Referința revine după deconectare. Senzorul este sigur defect?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5. De ce verifici echiparea înainte de no-communication?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 puncte pe întrebare: explicație corectă și implicație practică.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Evaluare: mini-caz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Continuarea evaluării individuale. 10 puncte.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23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Date disponibile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Baterie: 12,4 V, în exemplul de banc.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 modul în repaus: 12,3 V.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La comandă: 9,1 V la modul.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Tensiunea bateriei rămâne 12,2 V.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Cerințe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ipoteze plauzibile.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Două teste care separă ipotezele. 4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Concluzie justificată și limite. 2 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Verificarea reparației. 2 p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Prag didactic propus: 14/20 cumulat la întrebări și mini-caz.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DE8ED50-9447-4F70-9E47-2DDC9296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616A1D05-7759-4A0E-AE7A-2DC93E886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Debrief: răspunsurile esențiale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787BD363-0B6E-4BD3-90B3-0F8CFA65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20 min: cursanții își justifică răspunsurile înainte de afișarea concluziilor.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DA9AE007-42A0-45DA-B953-1943B50D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EA917337-F462-4CB6-B14A-E2852BC3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24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7AF99DEF-3E06-466C-A358-DA5709B1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1417320"/>
            <a:ext cx="10652760" cy="438912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2D5568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55FD072C-EBD4-490F-9DC8-61B5E742B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91640"/>
            <a:ext cx="28346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Întrebare</a:t>
            </a:r>
            <a:endParaRPr sz="13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0969A5F4-9FF2-4ED7-A404-D364EF46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691640"/>
            <a:ext cx="54864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Ideea care trebuie demonstrată</a:t>
            </a:r>
            <a:endParaRPr sz="130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171C62CE-E12A-49DE-8C9C-9225A5B7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039112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056EDEB-CE19-4B15-A20F-D12D3449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148840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1. Sistemul și bucla de control</a:t>
            </a:r>
            <a:endParaRPr sz="14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D6D0C5EE-A557-4FF7-8485-7ECE96FE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148840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Permite compararea rezultatului real cu cererea și alegerea testului următor.</a:t>
            </a:r>
            <a:endParaRPr sz="130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1882F56-8FD6-4F50-B813-6EEA702E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2697480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EB4DB3D1-C684-47B1-A61C-D1211D1C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807208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2. ECU și dependențe între sisteme</a:t>
            </a:r>
            <a:endParaRPr sz="1400"/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496AE72-00FA-4362-ACFD-E40B7734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807208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Alimentarea, masa și comunicația ABS, apoi ramura comună, conform schemei.</a:t>
            </a:r>
            <a:endParaRPr sz="1300"/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4A678442-12BA-4469-BC10-EDF4C8E42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3355848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3BDB4AA0-2AF3-495A-AF1E-0A6FF3D9B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3465576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3. Alimentări și mase</a:t>
            </a:r>
            <a:endParaRPr sz="1400"/>
          </a:p>
        </p:txBody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7B72B4D6-81DF-4D71-BF00-9D88C5BC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465576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O conexiune rezistivă poate susține tensiunea în gol și o poate pierde când circulă curent.</a:t>
            </a:r>
            <a:endParaRPr sz="1300"/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74491508-5D51-41BD-B4A0-F15B7046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014216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C13078C-F47E-4AA5-8AD7-86A8B981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123944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4. Referința de 5 V</a:t>
            </a:r>
            <a:endParaRPr sz="1400"/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FCFE0892-901C-43E5-8DAF-5A49AB829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123944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Nu. Ramura și conectorul trebuie verificate înainte de condamnarea senzorului.</a:t>
            </a:r>
            <a:endParaRPr sz="1300"/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A9CC6E76-6128-455C-8A12-B467AB5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4672584"/>
            <a:ext cx="1014984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2D5568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744C822C-C957-497B-9237-EFC4F541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4782312"/>
            <a:ext cx="3017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3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5. Scheme, rețele și gateway</a:t>
            </a:r>
            <a:endParaRPr sz="1400"/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21C59E07-A42D-4202-BF9D-16319254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4782312"/>
            <a:ext cx="635508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Un tester poate lista module opționale care nu sunt montate pe acel vehicul.</a:t>
            </a:r>
            <a:endParaRPr sz="1300"/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0880E677-381A-4ACB-9787-E98B81DE5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6016752"/>
            <a:ext cx="9966960" cy="41148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B020">
                <a:alpha val="90000"/>
              </a:srgbClr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16113B53-AB61-44CC-AAD8-A20E873F4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144" y="6076950"/>
            <a:ext cx="9674352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Întrebările și mini-cazul verifică raționamentul. Practica verifică execuția.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5867448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7192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416A3563-92DA-42A7-B2E8-5E36B957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731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9C8F4"/>
          </a:solidFill>
          <a:ln xmlns:a="http://schemas.openxmlformats.org/drawingml/2006/main" w="12700">
            <a:solidFill>
              <a:srgbClr val="19C8F4">
                <a:alpha val="0"/>
              </a:srgbClr>
            </a:solidFill>
            <a:prstDash val="solid"/>
          </a:ln>
        </p:spPr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79F2D71F-D4D1-4FE7-8AD7-BC3C22CC1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25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Surse și continuarea studiului</a:t>
            </a:r>
            <a:endParaRPr sz="2500"/>
          </a:p>
        </p:txBody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6926C23D-2C1E-49DE-834D-AD2C9539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68680"/>
            <a:ext cx="10810875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254" tIns="254" rIns="254" bIns="254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150" b="0">
                <a:solidFill>
                  <a:srgbClr val="BCCBD3"/>
                </a:solidFill>
                <a:latin typeface="Aptos"/>
                <a:ea typeface="Aptos"/>
                <a:cs typeface="Aptos"/>
              </a:defRPr>
            </a:pPr>
            <a:r>
              <a:rPr sz="1150" b="0">
                <a:solidFill>
                  <a:srgbClr val="BCCBD3"/>
                </a:solidFill>
                <a:latin typeface="Aptos"/>
                <a:ea typeface="Aptos"/>
                <a:cs typeface="Aptos"/>
              </a:rPr>
              <a:t>Documentația tehnică se consultă pentru vehiculul concret. Linkurile sunt în notele prezentatorului.</a:t>
            </a:r>
            <a:endParaRPr sz="1150"/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F2954E49-1562-4E2E-B661-EFF0AB06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6537960"/>
            <a:ext cx="3017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850" b="0">
                <a:solidFill>
                  <a:srgbClr val="8CAABB"/>
                </a:solidFill>
                <a:latin typeface="Aptos"/>
                <a:ea typeface="Aptos"/>
                <a:cs typeface="Aptos"/>
              </a:defRPr>
            </a:pPr>
            <a:r>
              <a:rPr sz="850" b="0">
                <a:solidFill>
                  <a:srgbClr val="8CAABB"/>
                </a:solidFill>
                <a:latin typeface="Aptos"/>
                <a:ea typeface="Aptos"/>
                <a:cs typeface="Aptos"/>
              </a:rPr>
              <a:t>Curs Diagnostică Auto · Modulul 2</a:t>
            </a:r>
            <a:endParaRPr sz="850"/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B78233AD-2BF1-45D2-BF24-DE8DFA985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4280" y="6473952"/>
            <a:ext cx="411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 algn="r">
              <a:buNone/>
              <a:def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defRPr>
            </a:pPr>
            <a:r>
              <a:rPr sz="900" b="1">
                <a:solidFill>
                  <a:srgbClr val="10C1E6"/>
                </a:solidFill>
                <a:latin typeface="Aptos Display"/>
                <a:ea typeface="Aptos Display"/>
                <a:cs typeface="Aptos Display"/>
              </a:rPr>
              <a:t>25</a:t>
            </a:r>
            <a:endParaRPr sz="900"/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4951F79-272D-439D-9CDC-A71C189E5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19C8F4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AAD585F-FE37-4C39-83FA-CF0AA4AD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55DDF5"/>
                </a:solidFill>
                <a:latin typeface="Aptos Display"/>
                <a:ea typeface="Aptos Display"/>
                <a:cs typeface="Aptos Display"/>
              </a:rPr>
              <a:t>Referințe pentru modul</a:t>
            </a:r>
            <a:endParaRPr sz="1800"/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D05F57F-40D0-4BB0-8DFB-CB7BCE695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senzori și actuatori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HELLA: senzori de viteză roată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ghid de diagnostic cu osciloscop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Pico: teste de comunicație</a:t>
            </a:r>
            <a:endParaRPr sz="1350"/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F8A6E62C-2EDC-4D13-AACD-BFA93CEA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1508760"/>
            <a:ext cx="5303520" cy="4251960"/>
          </a:xfrm>
          <a:prstGeom xmlns:a="http://schemas.openxmlformats.org/drawingml/2006/main" prst="roundRect">
            <a:avLst>
              <a:gd name="adj" fmla="val 1720"/>
            </a:avLst>
          </a:prstGeom>
          <a:solidFill xmlns:a="http://schemas.openxmlformats.org/drawingml/2006/main">
            <a:srgbClr val="102A3A"/>
          </a:solidFill>
          <a:ln xmlns:a="http://schemas.openxmlformats.org/drawingml/2006/main" w="12700">
            <a:solidFill>
              <a:srgbClr val="FFB020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3B492F62-C3C9-4A30-ACF8-163A997A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1783080"/>
            <a:ext cx="475488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defRPr>
            </a:pPr>
            <a:r>
              <a:rPr sz="1800" b="1">
                <a:solidFill>
                  <a:srgbClr val="FFB311"/>
                </a:solidFill>
                <a:latin typeface="Aptos Display"/>
                <a:ea typeface="Aptos Display"/>
                <a:cs typeface="Aptos Display"/>
              </a:rPr>
              <a:t>Pentru atelier</a:t>
            </a:r>
            <a:endParaRPr sz="1800"/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9A6728-1642-4ECB-98A2-72E9D946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331720"/>
            <a:ext cx="4526280" cy="30003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35" tIns="635" rIns="635" bIns="635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Schema, pinoutul și procedura OEM pentru VIN.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Valorile nominale și condițiile exacte de test.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Buletinele tehnice și versiunea software aplicabile.</a:t>
            </a:r>
            <a:endParaRPr sz="1350"/>
          </a:p>
          <a:p xmlns:a="http://schemas.openxmlformats.org/drawingml/2006/main">
            <a:r>
              <a:rPr sz="1350">
                <a:solidFill>
                  <a:srgbClr val="EAF7FB"/>
                </a:solidFill>
              </a:rPr>
              <a:t/>
            </a:r>
            <a:endParaRPr sz="1350"/>
          </a:p>
          <a:p xmlns:a="http://schemas.openxmlformats.org/drawingml/2006/main">
            <a:pPr>
              <a:defRPr sz="1350" b="0">
                <a:solidFill>
                  <a:srgbClr val="EAF3F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EAF3F8"/>
                </a:solidFill>
                <a:latin typeface="Aptos"/>
                <a:ea typeface="Aptos"/>
                <a:cs typeface="Aptos"/>
              </a:rPr>
              <a:t>Fișa comună de diagnostic din Modulul 1.</a:t>
            </a:r>
            <a:endParaRPr sz="1350"/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3A368F9A-9357-4FD8-8A6C-46FE231B9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6080760"/>
            <a:ext cx="996696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1A2630"/>
          </a:solidFill>
          <a:ln xmlns:a="http://schemas.openxmlformats.org/drawingml/2006/main" w="12700">
            <a:solidFill>
              <a:srgbClr val="FF5C5C">
                <a:alpha val="9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9F16C537-DE9B-4BE9-8A73-8D2F927A6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584" y="6124575"/>
            <a:ext cx="966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81" tIns="381" rIns="381" bIns="381" anchor="ctr">
            <a:noAutofit/>
          </a:bodyPr>
          <a:lstStyle xmlns:a="http://schemas.openxmlformats.org/drawingml/2006/main"/>
          <a:p xmlns:a="http://schemas.openxmlformats.org/drawingml/2006/main">
            <a:pPr marL="0" indent="0">
              <a:buNone/>
              <a:def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144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Exemplele sunt didactice. Specificațiile reale se confirmă în documentația OEM.</a:t>
            </a: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71349344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2026-09-24T18:11:47.0760000Z</dcterms:created>
  <dcterms:modified xsi:type="dcterms:W3CDTF">2026-09-24T18:11:47.0760000Z</dcterms:modified>
</coreProperties>
</file>