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7253d6abd2d4888" /><Relationship Type="http://schemas.openxmlformats.org/officeDocument/2006/relationships/extended-properties" Target="/docProps/app.xml" Id="R274df18dccd44486" /><Relationship Type="http://schemas.openxmlformats.org/officeDocument/2006/relationships/officeDocument" Target="/ppt/presentation.xml" Id="R5cd64a2db2194114" /></Relationships>
</file>

<file path=ppt/presentation.xml><?xml version="1.0" encoding="utf-8"?>
<p:presentation xmlns:p="http://schemas.openxmlformats.org/presentationml/2006/main">
  <p:sldMasterIdLst>
    <p:sldMasterId xmlns:r="http://schemas.openxmlformats.org/officeDocument/2006/relationships" id="2147483648" r:id="Rb3834ab353214ea9"/>
  </p:sldMasterIdLst>
  <p:notesMasterIdLst>
    <p:notesMasterId xmlns:r="http://schemas.openxmlformats.org/officeDocument/2006/relationships" r:id="R46f347f4262844c3"/>
  </p:notesMasterIdLst>
  <p:sldIdLst>
    <p:sldId xmlns:r="http://schemas.openxmlformats.org/officeDocument/2006/relationships" id="256" r:id="Rb9698516998e48cd"/>
    <p:sldId xmlns:r="http://schemas.openxmlformats.org/officeDocument/2006/relationships" id="257" r:id="R1be71d4808a74555"/>
    <p:sldId xmlns:r="http://schemas.openxmlformats.org/officeDocument/2006/relationships" id="258" r:id="R3f48173403354f68"/>
    <p:sldId xmlns:r="http://schemas.openxmlformats.org/officeDocument/2006/relationships" id="259" r:id="R5024595938c24f36"/>
    <p:sldId xmlns:r="http://schemas.openxmlformats.org/officeDocument/2006/relationships" id="260" r:id="R526d252dfc234ce2"/>
    <p:sldId xmlns:r="http://schemas.openxmlformats.org/officeDocument/2006/relationships" id="261" r:id="R67d1d8f33c174057"/>
    <p:sldId xmlns:r="http://schemas.openxmlformats.org/officeDocument/2006/relationships" id="262" r:id="R6efb4ed1517847a3"/>
    <p:sldId xmlns:r="http://schemas.openxmlformats.org/officeDocument/2006/relationships" id="263" r:id="R491b1974e02a4e9f"/>
    <p:sldId xmlns:r="http://schemas.openxmlformats.org/officeDocument/2006/relationships" id="264" r:id="Rec966f464f4044d5"/>
    <p:sldId xmlns:r="http://schemas.openxmlformats.org/officeDocument/2006/relationships" id="265" r:id="Rcfef13960c784df2"/>
    <p:sldId xmlns:r="http://schemas.openxmlformats.org/officeDocument/2006/relationships" id="266" r:id="R72f743c9c9c14f60"/>
    <p:sldId xmlns:r="http://schemas.openxmlformats.org/officeDocument/2006/relationships" id="267" r:id="R0679398cae3d4326"/>
    <p:sldId xmlns:r="http://schemas.openxmlformats.org/officeDocument/2006/relationships" id="268" r:id="R5ebb3d0fbfe846cc"/>
    <p:sldId xmlns:r="http://schemas.openxmlformats.org/officeDocument/2006/relationships" id="269" r:id="Ra7c5b60a7ee94088"/>
    <p:sldId xmlns:r="http://schemas.openxmlformats.org/officeDocument/2006/relationships" id="270" r:id="R675ac01ea4164fc2"/>
    <p:sldId xmlns:r="http://schemas.openxmlformats.org/officeDocument/2006/relationships" id="271" r:id="Rc6f5a2fade63416c"/>
    <p:sldId xmlns:r="http://schemas.openxmlformats.org/officeDocument/2006/relationships" id="272" r:id="R6b495b15cfdb493e"/>
    <p:sldId xmlns:r="http://schemas.openxmlformats.org/officeDocument/2006/relationships" id="273" r:id="Ree7628bcdf0244f1"/>
    <p:sldId xmlns:r="http://schemas.openxmlformats.org/officeDocument/2006/relationships" id="274" r:id="Rfe55a1ce8c284152"/>
    <p:sldId xmlns:r="http://schemas.openxmlformats.org/officeDocument/2006/relationships" id="275" r:id="R658f43c310d14067"/>
    <p:sldId xmlns:r="http://schemas.openxmlformats.org/officeDocument/2006/relationships" id="276" r:id="R1e5669f4fd6d4ec0"/>
    <p:sldId xmlns:r="http://schemas.openxmlformats.org/officeDocument/2006/relationships" id="277" r:id="Ra0fb9d7be0d24fa0"/>
    <p:sldId xmlns:r="http://schemas.openxmlformats.org/officeDocument/2006/relationships" id="278" r:id="Rcb6c92e8afec47bb"/>
    <p:sldId xmlns:r="http://schemas.openxmlformats.org/officeDocument/2006/relationships" id="279" r:id="R97c896781e1c42bc"/>
    <p:sldId xmlns:r="http://schemas.openxmlformats.org/officeDocument/2006/relationships" id="280" r:id="Rb9439f7f925a4e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e506ee0d1fb54823" /><Relationship Type="http://schemas.openxmlformats.org/officeDocument/2006/relationships/slideMaster" Target="/ppt/slideMasters/slideMaster1.xml" Id="Rb3834ab353214ea9" /><Relationship Type="http://schemas.openxmlformats.org/officeDocument/2006/relationships/notesMaster" Target="/ppt/notesMasters/notesMaster1.xml" Id="R46f347f4262844c3" /><Relationship Type="http://schemas.openxmlformats.org/officeDocument/2006/relationships/presProps" Target="/ppt/presProps.xml" Id="Rfb652b099cc54bfc" /><Relationship Type="http://schemas.openxmlformats.org/officeDocument/2006/relationships/viewProps" Target="/ppt/viewProps.xml" Id="R8820c9e648244a31" /><Relationship Type="http://schemas.openxmlformats.org/officeDocument/2006/relationships/tableStyles" Target="/ppt/tableStyles.xml" Id="R80c0ed5ecb9a4c33" /><Relationship Type="http://schemas.openxmlformats.org/officeDocument/2006/relationships/slide" Target="/ppt/slides/slide1.xml" Id="Rb9698516998e48cd" /><Relationship Type="http://schemas.openxmlformats.org/officeDocument/2006/relationships/slide" Target="/ppt/slides/slide2.xml" Id="R1be71d4808a74555" /><Relationship Type="http://schemas.openxmlformats.org/officeDocument/2006/relationships/slide" Target="/ppt/slides/slide3.xml" Id="R3f48173403354f68" /><Relationship Type="http://schemas.openxmlformats.org/officeDocument/2006/relationships/slide" Target="/ppt/slides/slide4.xml" Id="R5024595938c24f36" /><Relationship Type="http://schemas.openxmlformats.org/officeDocument/2006/relationships/slide" Target="/ppt/slides/slide5.xml" Id="R526d252dfc234ce2" /><Relationship Type="http://schemas.openxmlformats.org/officeDocument/2006/relationships/slide" Target="/ppt/slides/slide6.xml" Id="R67d1d8f33c174057" /><Relationship Type="http://schemas.openxmlformats.org/officeDocument/2006/relationships/slide" Target="/ppt/slides/slide7.xml" Id="R6efb4ed1517847a3" /><Relationship Type="http://schemas.openxmlformats.org/officeDocument/2006/relationships/slide" Target="/ppt/slides/slide8.xml" Id="R491b1974e02a4e9f" /><Relationship Type="http://schemas.openxmlformats.org/officeDocument/2006/relationships/slide" Target="/ppt/slides/slide9.xml" Id="Rec966f464f4044d5" /><Relationship Type="http://schemas.openxmlformats.org/officeDocument/2006/relationships/slide" Target="/ppt/slides/slide10.xml" Id="Rcfef13960c784df2" /><Relationship Type="http://schemas.openxmlformats.org/officeDocument/2006/relationships/slide" Target="/ppt/slides/slide11.xml" Id="R72f743c9c9c14f60" /><Relationship Type="http://schemas.openxmlformats.org/officeDocument/2006/relationships/slide" Target="/ppt/slides/slide12.xml" Id="R0679398cae3d4326" /><Relationship Type="http://schemas.openxmlformats.org/officeDocument/2006/relationships/slide" Target="/ppt/slides/slide13.xml" Id="R5ebb3d0fbfe846cc" /><Relationship Type="http://schemas.openxmlformats.org/officeDocument/2006/relationships/slide" Target="/ppt/slides/slide14.xml" Id="Ra7c5b60a7ee94088" /><Relationship Type="http://schemas.openxmlformats.org/officeDocument/2006/relationships/slide" Target="/ppt/slides/slide15.xml" Id="R675ac01ea4164fc2" /><Relationship Type="http://schemas.openxmlformats.org/officeDocument/2006/relationships/slide" Target="/ppt/slides/slide16.xml" Id="Rc6f5a2fade63416c" /><Relationship Type="http://schemas.openxmlformats.org/officeDocument/2006/relationships/slide" Target="/ppt/slides/slide17.xml" Id="R6b495b15cfdb493e" /><Relationship Type="http://schemas.openxmlformats.org/officeDocument/2006/relationships/slide" Target="/ppt/slides/slide18.xml" Id="Ree7628bcdf0244f1" /><Relationship Type="http://schemas.openxmlformats.org/officeDocument/2006/relationships/slide" Target="/ppt/slides/slide19.xml" Id="Rfe55a1ce8c284152" /><Relationship Type="http://schemas.openxmlformats.org/officeDocument/2006/relationships/slide" Target="/ppt/slides/slide20.xml" Id="R658f43c310d14067" /><Relationship Type="http://schemas.openxmlformats.org/officeDocument/2006/relationships/slide" Target="/ppt/slides/slide21.xml" Id="R1e5669f4fd6d4ec0" /><Relationship Type="http://schemas.openxmlformats.org/officeDocument/2006/relationships/slide" Target="/ppt/slides/slide22.xml" Id="Ra0fb9d7be0d24fa0" /><Relationship Type="http://schemas.openxmlformats.org/officeDocument/2006/relationships/slide" Target="/ppt/slides/slide23.xml" Id="Rcb6c92e8afec47bb" /><Relationship Type="http://schemas.openxmlformats.org/officeDocument/2006/relationships/slide" Target="/ppt/slides/slide24.xml" Id="R97c896781e1c42bc" /><Relationship Type="http://schemas.openxmlformats.org/officeDocument/2006/relationships/slide" Target="/ppt/slides/slide25.xml" Id="Rb9439f7f925a4e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e3f3f0086f841c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378026ea6d4042" /><Relationship Type="http://schemas.openxmlformats.org/officeDocument/2006/relationships/notesMaster" Target="/ppt/notesMasters/notesMaster1.xml" Id="Raf0e9275070348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64e84928e3486d" /><Relationship Type="http://schemas.openxmlformats.org/officeDocument/2006/relationships/notesMaster" Target="/ppt/notesMasters/notesMaster1.xml" Id="Rc4d1698487964f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eeaab7d156c48c7" /><Relationship Type="http://schemas.openxmlformats.org/officeDocument/2006/relationships/notesMaster" Target="/ppt/notesMasters/notesMaster1.xml" Id="R0bdadc49c7be4d4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ae34a57d6c04cbb" /><Relationship Type="http://schemas.openxmlformats.org/officeDocument/2006/relationships/notesMaster" Target="/ppt/notesMasters/notesMaster1.xml" Id="R51248b53c49346fd"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fd9a61053b4ba5" /><Relationship Type="http://schemas.openxmlformats.org/officeDocument/2006/relationships/notesMaster" Target="/ppt/notesMasters/notesMaster1.xml" Id="Rd219f88d278642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1b477ffe6748c3" /><Relationship Type="http://schemas.openxmlformats.org/officeDocument/2006/relationships/notesMaster" Target="/ppt/notesMasters/notesMaster1.xml" Id="R492f79e236c04ec8"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3a2a8e23dd434a" /><Relationship Type="http://schemas.openxmlformats.org/officeDocument/2006/relationships/notesMaster" Target="/ppt/notesMasters/notesMaster1.xml" Id="R4cd832a147fd4b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87db5556ba4366" /><Relationship Type="http://schemas.openxmlformats.org/officeDocument/2006/relationships/notesMaster" Target="/ppt/notesMasters/notesMaster1.xml" Id="Raffc24c89aaf4069"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86204571fb41df" /><Relationship Type="http://schemas.openxmlformats.org/officeDocument/2006/relationships/notesMaster" Target="/ppt/notesMasters/notesMaster1.xml" Id="Rb8d979d14b0c468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179a1f3f46b45f3" /><Relationship Type="http://schemas.openxmlformats.org/officeDocument/2006/relationships/notesMaster" Target="/ppt/notesMasters/notesMaster1.xml" Id="Ra5ae59a9d8c54d9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f804cb5a854567" /><Relationship Type="http://schemas.openxmlformats.org/officeDocument/2006/relationships/notesMaster" Target="/ppt/notesMasters/notesMaster1.xml" Id="R2062b02d2bb44c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b527cc7709c4202" /><Relationship Type="http://schemas.openxmlformats.org/officeDocument/2006/relationships/notesMaster" Target="/ppt/notesMasters/notesMaster1.xml" Id="Rf9dbec0bdcb442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89ee6da7a89436f" /><Relationship Type="http://schemas.openxmlformats.org/officeDocument/2006/relationships/notesMaster" Target="/ppt/notesMasters/notesMaster1.xml" Id="R60ad7c086d534e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0b5d723d2449f5" /><Relationship Type="http://schemas.openxmlformats.org/officeDocument/2006/relationships/notesMaster" Target="/ppt/notesMasters/notesMaster1.xml" Id="Rd5e04db21f584d0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d14c3ee37648b8" /><Relationship Type="http://schemas.openxmlformats.org/officeDocument/2006/relationships/notesMaster" Target="/ppt/notesMasters/notesMaster1.xml" Id="Rba9f1d485cef458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5a78e034b6e480e" /><Relationship Type="http://schemas.openxmlformats.org/officeDocument/2006/relationships/notesMaster" Target="/ppt/notesMasters/notesMaster1.xml" Id="Rdab0923dab044ca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646434d955431c" /><Relationship Type="http://schemas.openxmlformats.org/officeDocument/2006/relationships/notesMaster" Target="/ppt/notesMasters/notesMaster1.xml" Id="R6105c6c3f03f4b2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e9c86567ce74b07" /><Relationship Type="http://schemas.openxmlformats.org/officeDocument/2006/relationships/notesMaster" Target="/ppt/notesMasters/notesMaster1.xml" Id="Rad2dcae2c05f477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ea163529b764d50" /><Relationship Type="http://schemas.openxmlformats.org/officeDocument/2006/relationships/notesMaster" Target="/ppt/notesMasters/notesMaster1.xml" Id="Rffd8e2c2d7be497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2b649ed02574c3b" /><Relationship Type="http://schemas.openxmlformats.org/officeDocument/2006/relationships/notesMaster" Target="/ppt/notesMasters/notesMaster1.xml" Id="R38446b721ec041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3fe6437395143b0" /><Relationship Type="http://schemas.openxmlformats.org/officeDocument/2006/relationships/notesMaster" Target="/ppt/notesMasters/notesMaster1.xml" Id="Rffac3b66a11e46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2b99f76405d40b0" /><Relationship Type="http://schemas.openxmlformats.org/officeDocument/2006/relationships/notesMaster" Target="/ppt/notesMasters/notesMaster1.xml" Id="Rab456dbeb83e466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968b44999f74f88" /><Relationship Type="http://schemas.openxmlformats.org/officeDocument/2006/relationships/notesMaster" Target="/ppt/notesMasters/notesMaster1.xml" Id="Rf50c954c06784e4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f264fec10804945" /><Relationship Type="http://schemas.openxmlformats.org/officeDocument/2006/relationships/notesMaster" Target="/ppt/notesMasters/notesMaster1.xml" Id="R59f1e06912dc49f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90b75ab1c6e40ce" /><Relationship Type="http://schemas.openxmlformats.org/officeDocument/2006/relationships/notesMaster" Target="/ppt/notesMasters/notesMaster1.xml" Id="Rf182a01edccd4bf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Deschidere: cere un exemplu de simptom relevant pentru modul. Leagă răspunsul de metoda din Modulul 1.</a:t>
            </a:r>
            <a:endParaRPr/>
          </a:p>
          <a:p xmlns:a="http://schemas.openxmlformats.org/drawingml/2006/main">
            <a:r>
              <a:t>Imagine de fundal și design preluate din prezentarea Modulului 1 furnizată de utilizator.</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 minute pentru deschidere, obiective, organizarea echipelor și pregătire.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Durata de 70 min include demonstrația și exercițiul. Practica ghidată însumează 310 minute: 5 × 50 + 60. Pauzele nu intră în cele 480 minute. La Modulul 12, cazul integrat este proba practică evaluată.</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pregătește un vehicul cunoscut bun sau un banc. Defectele se introduc reversibil numai în condiții controlate. Echipe de 3–4 persoane: operator, observator, responsabil de documentare. Rotește rolurile.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Diferențiezi OBD generic de diagnoza specifică mărcii.</a:t>
            </a:r>
            <a:endParaRPr/>
          </a:p>
          <a:p xmlns:a="http://schemas.openxmlformats.org/drawingml/2006/main">
            <a:r>
              <a:t>Explicație și răspuns orientativ: Acoperirea sa este orientată spre emisii și nu include obligatoriu toate modulele vehiculului.</a:t>
            </a:r>
            <a:endParaRPr/>
          </a:p>
          <a:p xmlns:a="http://schemas.openxmlformats.org/drawingml/2006/main">
            <a:r>
              <a:t>Discută: Diferența poate proveni din modul de acces. OBD generic nu reprezintă inventarul complet. Modulele așteptate se confirmă în echipare. Raportul precizează testerul și versiunea.</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Diferența poate proveni din modul de acces. OBD generic nu reprezintă inventarul complet. Modulele așteptate se confirmă în echipare. Raportul precizează testerul și versiunea.</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Diferența poate proveni din modul de acces.</a:t>
            </a:r>
            <a:endParaRPr/>
          </a:p>
          <a:p xmlns:a="http://schemas.openxmlformats.org/drawingml/2006/main">
            <a:r>
              <a:t>2. OBD generic nu reprezintă inventarul complet.</a:t>
            </a:r>
            <a:endParaRPr/>
          </a:p>
          <a:p xmlns:a="http://schemas.openxmlformats.org/drawingml/2006/main">
            <a:r>
              <a:t>3. Modulele așteptate se confirmă în echipare.</a:t>
            </a:r>
            <a:endParaRPr/>
          </a:p>
          <a:p xmlns:a="http://schemas.openxmlformats.org/drawingml/2006/main">
            <a:r>
              <a:t>4. Raportul precizează testerul și versiunea.</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Interpretezi codul împreună cu statusul și contextul.</a:t>
            </a:r>
            <a:endParaRPr/>
          </a:p>
          <a:p xmlns:a="http://schemas.openxmlformats.org/drawingml/2006/main">
            <a:r>
              <a:t>Explicație și răspuns orientativ: Confirmă condiția detectată în condițiile monitorului, nu automat componenta vinovată.</a:t>
            </a:r>
            <a:endParaRPr/>
          </a:p>
          <a:p xmlns:a="http://schemas.openxmlformats.org/drawingml/2006/main">
            <a:r>
              <a:t>Discută: Prioritatea ține de simptom și dependențe. Un cod istoric poate fi relevant pentru intermitențe. Codurile de tensiune cer verificarea contextului. Se păstrează raportul înainte de ștergere.</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Prioritatea ține de simptom și dependențe. Un cod istoric poate fi relevant pentru intermitențe. Codurile de tensiune cer verificarea contextului. Se păstrează raportul înainte de ștergere.</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Prioritatea ține de simptom și dependențe.</a:t>
            </a:r>
            <a:endParaRPr/>
          </a:p>
          <a:p xmlns:a="http://schemas.openxmlformats.org/drawingml/2006/main">
            <a:r>
              <a:t>2. Un cod istoric poate fi relevant pentru intermitențe.</a:t>
            </a:r>
            <a:endParaRPr/>
          </a:p>
          <a:p xmlns:a="http://schemas.openxmlformats.org/drawingml/2006/main">
            <a:r>
              <a:t>3. Codurile de tensiune cer verificarea contextului.</a:t>
            </a:r>
            <a:endParaRPr/>
          </a:p>
          <a:p xmlns:a="http://schemas.openxmlformats.org/drawingml/2006/main">
            <a:r>
              <a:t>4. Se păstrează raportul înainte de ștergere.</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Salvezi contextul necesar reproducerii defectului.</a:t>
            </a:r>
            <a:endParaRPr/>
          </a:p>
          <a:p xmlns:a="http://schemas.openxmlformats.org/drawingml/2006/main">
            <a:r>
              <a:t>Explicație și răspuns orientativ: Poți pierde condițiile, frecvența și legăturile temporale care ghidează diagnosticul.</a:t>
            </a:r>
            <a:endParaRPr/>
          </a:p>
          <a:p xmlns:a="http://schemas.openxmlformats.org/drawingml/2006/main">
            <a:r>
              <a:t>Discută: Condițiile diferite pot cere teste diferite. Un test doar la ralanti nu validează cazul sub sarcină. Șoferul nu operează testerul în mers. Se folosește înregistrare automată sau un al doilea tehnician.</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Condițiile diferite pot cere teste diferite. Un test doar la ralanti nu validează cazul sub sarcină. Șoferul nu operează testerul în mers. Se folosește înregistrare automată sau un al doilea tehnician.</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Condițiile diferite pot cere teste diferite.</a:t>
            </a:r>
            <a:endParaRPr/>
          </a:p>
          <a:p xmlns:a="http://schemas.openxmlformats.org/drawingml/2006/main">
            <a:r>
              <a:t>2. Un test doar la ralanti nu validează cazul sub sarcină.</a:t>
            </a:r>
            <a:endParaRPr/>
          </a:p>
          <a:p xmlns:a="http://schemas.openxmlformats.org/drawingml/2006/main">
            <a:r>
              <a:t>3. Șoferul nu operează testerul în mers.</a:t>
            </a:r>
            <a:endParaRPr/>
          </a:p>
          <a:p xmlns:a="http://schemas.openxmlformats.org/drawingml/2006/main">
            <a:r>
              <a:t>4. Se folosește înregistrare automată sau un al doilea tehnician.</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Explici ce poate confirma monitorizarea OBD.</a:t>
            </a:r>
            <a:endParaRPr/>
          </a:p>
          <a:p xmlns:a="http://schemas.openxmlformats.org/drawingml/2006/main">
            <a:r>
              <a:t>Explicație și răspuns orientativ: Nu. Arată executarea monitorului respectiv, nu starea tuturor sistemelor.</a:t>
            </a:r>
            <a:endParaRPr/>
          </a:p>
          <a:p xmlns:a="http://schemas.openxmlformats.org/drawingml/2006/main">
            <a:r>
              <a:t>Discută: Testerul nu șterge direct un PDTC. Sistemul trebuie să confirme remedierea. Condițiile depind de vehicul. Regulile inspecției locale se verifică separat.</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Testerul nu șterge direct un PDTC. Sistemul trebuie să confirme remedierea. Condițiile depind de vehicul. Regulile inspecției locale se verifică separat.</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Testerul nu șterge direct un PDTC.</a:t>
            </a:r>
            <a:endParaRPr/>
          </a:p>
          <a:p xmlns:a="http://schemas.openxmlformats.org/drawingml/2006/main">
            <a:r>
              <a:t>2. Sistemul trebuie să confirme remedierea.</a:t>
            </a:r>
            <a:endParaRPr/>
          </a:p>
          <a:p xmlns:a="http://schemas.openxmlformats.org/drawingml/2006/main">
            <a:r>
              <a:t>3. Condițiile depind de vehicul.</a:t>
            </a:r>
            <a:endParaRPr/>
          </a:p>
          <a:p xmlns:a="http://schemas.openxmlformats.org/drawingml/2006/main">
            <a:r>
              <a:t>4. Regulile inspecției locale se verifică separat.</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Obiectiv: Alegi între comandă, adaptare și programare.</a:t>
            </a:r>
            <a:endParaRPr/>
          </a:p>
          <a:p xmlns:a="http://schemas.openxmlformats.org/drawingml/2006/main">
            <a:r>
              <a:t>Explicație și răspuns orientativ: Nu. Trebuie confirmat răspunsul fizic și, când este necesar, electric.</a:t>
            </a:r>
            <a:endParaRPr/>
          </a:p>
          <a:p xmlns:a="http://schemas.openxmlformats.org/drawingml/2006/main">
            <a:r>
              <a:t>Discută: Ventilator: test activ. Clapetă: adaptare, dacă OEM o cere. Actualizare: programare compatibilă și alimentare stabilă. Nicio funcție nu înlocuiește diagnosticul inițial.</a:t>
            </a:r>
            <a:endParaRPr/>
          </a:p>
          <a:p xmlns:a="http://schemas.openxmlformats.org/drawingml/2006/main">
            <a:r>
              <a:t>Nu prezenta scenariul ca defect real al unei mărci.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sisteme electrice auto</a:t>
            </a:r>
            <a:endParaRPr/>
          </a:p>
          <a:p xmlns:a="http://schemas.openxmlformats.org/drawingml/2006/main">
            <a:r>
              <a:t>https://www.hella.com/techworld/us/technical/car-electronics-and-electrics/</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Demonstrație: expune datele înainte de concluzie. Cere o ipoteză și un test care o poate contrazice.</a:t>
            </a:r>
            <a:endParaRPr/>
          </a:p>
          <a:p xmlns:a="http://schemas.openxmlformats.org/drawingml/2006/main">
            <a:r>
              <a:t>Interpretare: Ventilator: test activ. Clapetă: adaptare, dacă OEM o cere. Actualizare: programare compatibilă și alimentare stabilă. Nicio funcție nu înlocuiește diagnosticul inițial.</a:t>
            </a:r>
            <a:endParaRPr/>
          </a:p>
          <a:p xmlns:a="http://schemas.openxmlformats.org/drawingml/2006/main">
            <a:r>
              <a:t>Verifică dacă participanții separă observațiile de presupuneri.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sisteme electrice auto</a:t>
            </a:r>
            <a:endParaRPr/>
          </a:p>
          <a:p xmlns:a="http://schemas.openxmlformats.org/drawingml/2006/main">
            <a:r>
              <a:t>https://www.hella.com/techworld/us/technical/car-electronics-and-electrics/</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RĂSPUNSURI PENTRU INSTRUCTOR</a:t>
            </a:r>
            <a:endParaRPr/>
          </a:p>
          <a:p xmlns:a="http://schemas.openxmlformats.org/drawingml/2006/main">
            <a:r>
              <a:t>1. Ventilator: test activ.</a:t>
            </a:r>
            <a:endParaRPr/>
          </a:p>
          <a:p xmlns:a="http://schemas.openxmlformats.org/drawingml/2006/main">
            <a:r>
              <a:t>2. Clapetă: adaptare, dacă OEM o cere.</a:t>
            </a:r>
            <a:endParaRPr/>
          </a:p>
          <a:p xmlns:a="http://schemas.openxmlformats.org/drawingml/2006/main">
            <a:r>
              <a:t>3. Actualizare: programare compatibilă și alimentare stabilă.</a:t>
            </a:r>
            <a:endParaRPr/>
          </a:p>
          <a:p xmlns:a="http://schemas.openxmlformats.org/drawingml/2006/main">
            <a:r>
              <a:t>4. Nicio funcție nu înlocuiește diagnosticul inițial.</a:t>
            </a:r>
            <a:endParaRPr/>
          </a:p>
          <a:p xmlns:a="http://schemas.openxmlformats.org/drawingml/2006/main">
            <a:r>
              <a:t>Barem formativ: 1 punct ipoteză, 1 punct test relevant, 1 punct interpretare, 1 punct verificare. O acțiune nesigură oprește exercițiul și cere reluarea instrucțiunilor.</a:t>
            </a:r>
            <a:endParaRPr/>
          </a:p>
          <a:p xmlns:a="http://schemas.openxmlformats.org/drawingml/2006/main">
            <a:r>
              <a:t>Dacă nu există echipament, folosește rapoarte și capturi pregătite. Exercițiul pe date nu certifică deprinderea de conectare.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HELLA: sisteme electrice auto</a:t>
            </a:r>
            <a:endParaRPr/>
          </a:p>
          <a:p xmlns:a="http://schemas.openxmlformats.org/drawingml/2006/main">
            <a:r>
              <a:t>https://www.hella.com/techworld/us/technical/car-electronics-and-electrics/</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PREGĂTIRE INSTRUCTOR</a:t>
            </a:r>
            <a:endParaRPr/>
          </a:p>
          <a:p xmlns:a="http://schemas.openxmlformats.org/drawingml/2006/main">
            <a:r>
              <a:t>Folosește cazul propus sau un caz echivalent al vehiculului de instruire. Pregătește un set cunoscut de dovezi și ascunde cauza până la susținere.</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Nu evalua viteza în detrimentul justificării.</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Barem propus pentru acest curs, fără echivalență cu o certificare externă. Pentru fiecare criteriu: 0 absent, 1–2 incomplet, 3 corect cu omisiuni minore, 4 complet și verificabil. Dacă proba se oprește din motive de siguranță, se reia numai după instruire și reevaluare.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BAREM, 10 PUNCTE</a:t>
            </a:r>
            <a:endParaRPr/>
          </a:p>
          <a:p xmlns:a="http://schemas.openxmlformats.org/drawingml/2006/main">
            <a:r>
              <a:t>1. Acoperirea sa este orientată spre emisii și nu include obligatoriu toate modulele vehiculului. (2 p)</a:t>
            </a:r>
            <a:endParaRPr/>
          </a:p>
          <a:p xmlns:a="http://schemas.openxmlformats.org/drawingml/2006/main">
            <a:r>
              <a:t>2. Confirmă condiția detectată în condițiile monitorului, nu automat componenta vinovată. (2 p)</a:t>
            </a:r>
            <a:endParaRPr/>
          </a:p>
          <a:p xmlns:a="http://schemas.openxmlformats.org/drawingml/2006/main">
            <a:r>
              <a:t>3. Poți pierde condițiile, frecvența și legăturile temporale care ghidează diagnosticul. (2 p)</a:t>
            </a:r>
            <a:endParaRPr/>
          </a:p>
          <a:p xmlns:a="http://schemas.openxmlformats.org/drawingml/2006/main">
            <a:r>
              <a:t>4. Nu. Arată executarea monitorului respectiv, nu starea tuturor sistemelor. (2 p)</a:t>
            </a:r>
            <a:endParaRPr/>
          </a:p>
          <a:p xmlns:a="http://schemas.openxmlformats.org/drawingml/2006/main">
            <a:r>
              <a:t>5. Nu. Trebuie confirmat răspunsul fizic și, când este necesar, electric. (2 p)</a:t>
            </a:r>
            <a:endParaRPr/>
          </a:p>
          <a:p xmlns:a="http://schemas.openxmlformats.org/drawingml/2006/main">
            <a:r>
              <a:t>Acordă 1 punct pentru ideea corectă și 1 punct pentru explicație sau aplicare. Nu cere formularea exactă.</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Răspuns orientativ: Condițiile diferite pot cere teste diferite. Un test doar la ralanti nu validează cazul sub sarcină. Șoferul nu operează testerul în mers. Se folosește înregistrare automată sau un al doilea tehnician.</a:t>
            </a:r>
            <a:endParaRPr/>
          </a:p>
          <a:p xmlns:a="http://schemas.openxmlformats.org/drawingml/2006/main">
            <a:r>
              <a:t>Teste relevante: Salvează raportul și datele asociate. Notează unitățile și sursa fiecărui PID. Planifică reproducerea în condiții sigure. Înregistrează puțini parametri relevanți.</a:t>
            </a:r>
            <a:endParaRPr/>
          </a:p>
          <a:p xmlns:a="http://schemas.openxmlformats.org/drawingml/2006/main">
            <a:r>
              <a:t>Barem: două ipoteze, câte 1 p. Două teste descrise cu condiții, câte 2 p. Concluzie prudentă și limite, 2 p. Verificare în condițiile inițiale, 2 p. Acceptă o altă explicație tehnică dacă este susținută de probe.</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Referință tehnică: BAR: OBD și coduri permanente</a:t>
            </a:r>
            <a:endParaRPr/>
          </a:p>
          <a:p xmlns:a="http://schemas.openxmlformats.org/drawingml/2006/main">
            <a:r>
              <a:t>https://www.bar.ca.gov/obd-test-reference</a:t>
            </a:r>
            <a:endParaRPr/>
          </a:p>
          <a:p xmlns:a="http://schemas.openxmlformats.org/drawingml/2006/main">
            <a:r>
              <a:t>Consultată la 24.09.2026.</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Acoperirea sa este orientată spre emisii și nu include obligatoriu toate modulele vehiculului.</a:t>
            </a:r>
            <a:endParaRPr/>
          </a:p>
          <a:p xmlns:a="http://schemas.openxmlformats.org/drawingml/2006/main">
            <a:r>
              <a:t>2. Confirmă condiția detectată în condițiile monitorului, nu automat componenta vinovată.</a:t>
            </a:r>
            <a:endParaRPr/>
          </a:p>
          <a:p xmlns:a="http://schemas.openxmlformats.org/drawingml/2006/main">
            <a:r>
              <a:t>3. Poți pierde condițiile, frecvența și legăturile temporale care ghidează diagnosticul.</a:t>
            </a:r>
            <a:endParaRPr/>
          </a:p>
          <a:p xmlns:a="http://schemas.openxmlformats.org/drawingml/2006/main">
            <a:r>
              <a:t>4. Nu. Arată executarea monitorului respectiv, nu starea tuturor sistemelor.</a:t>
            </a:r>
            <a:endParaRPr/>
          </a:p>
          <a:p xmlns:a="http://schemas.openxmlformats.org/drawingml/2006/main">
            <a:r>
              <a:t>5. Nu. Trebuie confirmat răspunsul fizic și, când este necesar, electric.</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SURSE</a:t>
            </a:r>
            <a:endParaRPr/>
          </a:p>
          <a:p xmlns:a="http://schemas.openxmlformats.org/drawingml/2006/main">
            <a:r>
              <a:t>BAR: OBD și coduri permanente</a:t>
            </a:r>
            <a:endParaRPr/>
          </a:p>
          <a:p xmlns:a="http://schemas.openxmlformats.org/drawingml/2006/main">
            <a:r>
              <a:t>https://www.bar.ca.gov/obd-test-reference</a:t>
            </a:r>
            <a:endParaRPr/>
          </a:p>
          <a:p xmlns:a="http://schemas.openxmlformats.org/drawingml/2006/main">
            <a:r>
              <a:t/>
            </a:r>
            <a:endParaRPr/>
          </a:p>
          <a:p xmlns:a="http://schemas.openxmlformats.org/drawingml/2006/main">
            <a:r>
              <a:t>HELLA: sisteme electrice auto</a:t>
            </a:r>
            <a:endParaRPr/>
          </a:p>
          <a:p xmlns:a="http://schemas.openxmlformats.org/drawingml/2006/main">
            <a:r>
              <a:t>https://www.hella.com/techworld/us/technical/car-electronics-and-electrics/</a:t>
            </a:r>
            <a:endParaRPr/>
          </a:p>
          <a:p xmlns:a="http://schemas.openxmlformats.org/drawingml/2006/main">
            <a:r>
              <a:t/>
            </a:r>
            <a:endParaRPr/>
          </a:p>
          <a:p xmlns:a="http://schemas.openxmlformats.org/drawingml/2006/main">
            <a:r>
              <a:t>Consultate la 24.09.2026. Sursa BAR explică funcții OBD. Nu se transferă cerințele inspecției din California în România sau Spania.</a:t>
            </a:r>
            <a:endParaRPr/>
          </a:p>
          <a:p xmlns:a="http://schemas.openxmlformats.org/drawingml/2006/main">
            <a:r>
              <a:t>Designul, imaginea de fundal, fonturile și structura panourilor provin din Modulul 1 furnizat de utilizator. Conținutul scenariilor este elaborat pentru acest curs.</a:t>
            </a:r>
            <a:endParaRPr/>
          </a:p>
          <a:p xmlns:a="http://schemas.openxmlformats.org/drawingml/2006/main">
            <a:r>
              <a:t/>
            </a:r>
            <a:endParaRPr/>
          </a:p>
          <a:p xmlns:a="http://schemas.openxmlformats.org/drawingml/2006/main">
            <a:r>
              <a:t>Fișă: reclamație, simptom confirmat, inspecție, scanare, DTC, Freeze Frame, date live, ipoteze, teste, măsurători, cauză, reparație și verificare.</a:t>
            </a:r>
            <a:endParaRPr/>
          </a:p>
          <a:p xmlns:a="http://schemas.openxmlformats.org/drawingml/2006/main">
            <a:r>
              <a:t/>
            </a:r>
            <a:endParaRPr/>
          </a:p>
          <a:p xmlns:a="http://schemas.openxmlformats.org/drawingml/2006/main">
            <a:r>
              <a:t>Exemplele și valorile numerice sunt scenarii didactice originale, nu specificații universale. Pentru vehicul se folosesc datele OEM actuale.</a:t>
            </a:r>
            <a:endParaRPr/>
          </a:p>
          <a:p xmlns:a="http://schemas.openxmlformats.org/drawingml/2006/main">
            <a:r>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ffd6e1fa524afb" /></Relationships>
</file>

<file path=ppt/slideLayouts/slideLayout1.xml><?xml version="1.0" encoding="utf-8"?>
<p:sldLayout xmlns:p="http://schemas.openxmlformats.org/presentationml/2006/main" preserve="1">
  <p:cSld name="DEFAULT">
    <p:bg>
      <p:bgRef idx="1001">
        <a:schemeClr xmlns:a="http://schemas.openxmlformats.org/drawingml/2006/main" val="bg1"/>
      </p:bgRef>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3f076b28e14830" /><Relationship Type="http://schemas.openxmlformats.org/officeDocument/2006/relationships/slideLayout" Target="/ppt/slideLayouts/slideLayout1.xml" Id="R945aa99f62524b0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5aa99f62524b07"/>
  </p:sldLayoutIdLst>
  <p:hf sldNum="0" hdr="0" ftr="0" dt="0"/>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336cea079a446e8" /><Relationship Type="http://schemas.openxmlformats.org/officeDocument/2006/relationships/image" Target="/ppt/media/image.png" Id="Re009dde6c7864564" /><Relationship Type="http://schemas.openxmlformats.org/officeDocument/2006/relationships/notesSlide" Target="/ppt/notesSlides/notesSlide1.xml" Id="R822012a82b324ab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9553edc60fe47ef" /><Relationship Type="http://schemas.openxmlformats.org/officeDocument/2006/relationships/notesSlide" Target="/ppt/notesSlides/notesSlide2.xml" Id="Rf01970c14cbd448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70314b5d3ac447a" /><Relationship Type="http://schemas.openxmlformats.org/officeDocument/2006/relationships/notesSlide" Target="/ppt/notesSlides/notesSlide3.xml" Id="R8b32e6ccdc0f42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c6da22db4d0435f" /><Relationship Type="http://schemas.openxmlformats.org/officeDocument/2006/relationships/notesSlide" Target="/ppt/notesSlides/notesSlide4.xml" Id="R6c57ca8af2c441d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149fa74aee646b2" /><Relationship Type="http://schemas.openxmlformats.org/officeDocument/2006/relationships/notesSlide" Target="/ppt/notesSlides/notesSlide5.xml" Id="Rc07881759e1b421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c665c17299c47d3" /><Relationship Type="http://schemas.openxmlformats.org/officeDocument/2006/relationships/notesSlide" Target="/ppt/notesSlides/notesSlide6.xml" Id="Rc3b99c15ce324ef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9d17d6933674580" /><Relationship Type="http://schemas.openxmlformats.org/officeDocument/2006/relationships/notesSlide" Target="/ppt/notesSlides/notesSlide7.xml" Id="R81865b5624bf40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505acc98b9f4f30" /><Relationship Type="http://schemas.openxmlformats.org/officeDocument/2006/relationships/notesSlide" Target="/ppt/notesSlides/notesSlide8.xml" Id="Re6ed1f264ce342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528d25e3e244410" /><Relationship Type="http://schemas.openxmlformats.org/officeDocument/2006/relationships/notesSlide" Target="/ppt/notesSlides/notesSlide9.xml" Id="R37ddb59acf354e8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cd2578389a5476a" /><Relationship Type="http://schemas.openxmlformats.org/officeDocument/2006/relationships/notesSlide" Target="/ppt/notesSlides/notesSlide10.xml" Id="Rb45eace0c30d48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c59a961a99a46d2" /><Relationship Type="http://schemas.openxmlformats.org/officeDocument/2006/relationships/notesSlide" Target="/ppt/notesSlides/notesSlide11.xml" Id="R13dd2dd172124e7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f51320cd5b24106" /><Relationship Type="http://schemas.openxmlformats.org/officeDocument/2006/relationships/notesSlide" Target="/ppt/notesSlides/notesSlide12.xml" Id="R4c5d2b245fb84a6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6e97c03d99745e8" /><Relationship Type="http://schemas.openxmlformats.org/officeDocument/2006/relationships/notesSlide" Target="/ppt/notesSlides/notesSlide13.xml" Id="R630ea54f97634c3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08dfd3a6bd3947b8" /><Relationship Type="http://schemas.openxmlformats.org/officeDocument/2006/relationships/notesSlide" Target="/ppt/notesSlides/notesSlide14.xml" Id="R6f8fce75fb3f42d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5ecc0735e9348a1" /><Relationship Type="http://schemas.openxmlformats.org/officeDocument/2006/relationships/notesSlide" Target="/ppt/notesSlides/notesSlide15.xml" Id="R6a7528b1d44f455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c9798f9481341fc" /><Relationship Type="http://schemas.openxmlformats.org/officeDocument/2006/relationships/notesSlide" Target="/ppt/notesSlides/notesSlide16.xml" Id="R1d37b83dfe294e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1aed9aa58a034954" /><Relationship Type="http://schemas.openxmlformats.org/officeDocument/2006/relationships/notesSlide" Target="/ppt/notesSlides/notesSlide17.xml" Id="R1dd8b4cad55d492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61f18caebbae41dc" /><Relationship Type="http://schemas.openxmlformats.org/officeDocument/2006/relationships/notesSlide" Target="/ppt/notesSlides/notesSlide18.xml" Id="R60101fd22a234fb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c202f9aa38f415f" /><Relationship Type="http://schemas.openxmlformats.org/officeDocument/2006/relationships/notesSlide" Target="/ppt/notesSlides/notesSlide19.xml" Id="Rc018f2ab8f7a48d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55364297312841fa" /><Relationship Type="http://schemas.openxmlformats.org/officeDocument/2006/relationships/notesSlide" Target="/ppt/notesSlides/notesSlide20.xml" Id="Rac783e2835724d2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3fffeb6e2484e91" /><Relationship Type="http://schemas.openxmlformats.org/officeDocument/2006/relationships/notesSlide" Target="/ppt/notesSlides/notesSlide21.xml" Id="R5bb6c91b1f594d9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c43a6ae652e4db5" /><Relationship Type="http://schemas.openxmlformats.org/officeDocument/2006/relationships/notesSlide" Target="/ppt/notesSlides/notesSlide22.xml" Id="R47b4e8724813455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7c60129bea44bbc" /><Relationship Type="http://schemas.openxmlformats.org/officeDocument/2006/relationships/notesSlide" Target="/ppt/notesSlides/notesSlide23.xml" Id="Rb85fde6d1c2a4cc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36cd07766cd4671" /><Relationship Type="http://schemas.openxmlformats.org/officeDocument/2006/relationships/notesSlide" Target="/ppt/notesSlides/notesSlide24.xml" Id="Re41da67c5ae3434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bdc361db7fc49c2" /><Relationship Type="http://schemas.openxmlformats.org/officeDocument/2006/relationships/notesSlide" Target="/ppt/notesSlides/notesSlide25.xml" Id="Radfe1bec07d3427f" /></Relationships>
</file>

<file path=ppt/slides/slide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pic>
        <p:nvPicPr>
          <p:cNvPr id="16" name="Image 0"/>
          <p:cNvPicPr>
            <a:picLocks xmlns:a="http://schemas.openxmlformats.org/drawingml/2006/main" noChangeAspect="1"/>
          </p:cNvPicPr>
          <p:nvPr/>
        </p:nvPicPr>
        <p:blipFill>
          <a:blip xmlns:r="http://schemas.openxmlformats.org/officeDocument/2006/relationships" xmlns:a="http://schemas.openxmlformats.org/drawingml/2006/main" r:embed="Re009dde6c7864564"/>
          <a:srcRect xmlns:a="http://schemas.openxmlformats.org/drawingml/2006/main" l="0" t="25" r="0" b="25"/>
          <a:stretch xmlns:a="http://schemas.openxmlformats.org/drawingml/2006/main"/>
        </p:blipFill>
        <p:spPr>
          <a:xfrm xmlns:a="http://schemas.openxmlformats.org/drawingml/2006/main">
            <a:off x="0" y="0"/>
            <a:ext cx="12191695" cy="6858000"/>
          </a:xfrm>
          <a:prstGeom xmlns:a="http://schemas.openxmlformats.org/drawingml/2006/main" prst="rect">
            <a:avLst/>
          </a:prstGeom>
        </p:spPr>
      </p:pic>
      <p:sp>
        <p:nvSpPr>
          <p:cNvPr id="3" name="Shape 0">
            <a:extLst xmlns:a="http://schemas.openxmlformats.org/drawingml/2006/main">
              <a:ext uri="{FF2B5EF4-FFF2-40B4-BE49-F238E27FC236}">
                <a16:creationId xmlns:a16="http://schemas.microsoft.com/office/drawing/2014/main" id="{892D6D7F-CE98-4F06-BBDC-08570F0C926B}"/>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4" name="Shape 1">
            <a:extLst xmlns:a="http://schemas.openxmlformats.org/drawingml/2006/main">
              <a:ext uri="{FF2B5EF4-FFF2-40B4-BE49-F238E27FC236}">
                <a16:creationId xmlns:a16="http://schemas.microsoft.com/office/drawing/2014/main" id="{030A1C91-0A6F-4C23-8A7C-EEB096862CA3}"/>
              </a:ext>
            </a:extLst>
          </p:cNvPr>
          <p:cNvSpPr>
            <a:spLocks xmlns:a="http://schemas.openxmlformats.org/drawingml/2006/main" noGrp="1"/>
          </p:cNvSpPr>
          <p:nvPr/>
        </p:nvSpPr>
        <p:spPr>
          <a:xfrm xmlns:a="http://schemas.openxmlformats.org/drawingml/2006/main">
            <a:off x="0" y="118872"/>
            <a:ext cx="6492240" cy="6739128"/>
          </a:xfrm>
          <a:prstGeom xmlns:a="http://schemas.openxmlformats.org/drawingml/2006/main" prst="rect">
            <a:avLst/>
          </a:prstGeom>
          <a:solidFill xmlns:a="http://schemas.openxmlformats.org/drawingml/2006/main">
            <a:srgbClr val="071927">
              <a:alpha val="95000"/>
            </a:srgbClr>
          </a:solidFill>
          <a:ln xmlns:a="http://schemas.openxmlformats.org/drawingml/2006/main" w="12700">
            <a:solidFill>
              <a:srgbClr val="071927">
                <a:alpha val="0"/>
              </a:srgbClr>
            </a:solidFill>
            <a:prstDash val="solid"/>
          </a:ln>
        </p:spPr>
      </p:sp>
      <p:sp>
        <p:nvSpPr>
          <p:cNvPr id="5" name="Text 2">
            <a:extLst xmlns:a="http://schemas.openxmlformats.org/drawingml/2006/main">
              <a:ext uri="{FF2B5EF4-FFF2-40B4-BE49-F238E27FC236}">
                <a16:creationId xmlns:a16="http://schemas.microsoft.com/office/drawing/2014/main" id="{2E9FB8F6-5341-4199-95DE-E7B9E6C563CC}"/>
              </a:ext>
            </a:extLst>
          </p:cNvPr>
          <p:cNvSpPr>
            <a:spLocks xmlns:a="http://schemas.openxmlformats.org/drawingml/2006/main" noGrp="1"/>
          </p:cNvSpPr>
          <p:nvPr/>
        </p:nvSpPr>
        <p:spPr>
          <a:xfrm xmlns:a="http://schemas.openxmlformats.org/drawingml/2006/main">
            <a:off x="685800" y="1325880"/>
            <a:ext cx="3840480" cy="32004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2200" b="1">
                <a:solidFill>
                  <a:srgbClr val="10C1E6"/>
                </a:solidFill>
                <a:latin typeface="Aptos Display"/>
                <a:ea typeface="Aptos Display"/>
                <a:cs typeface="Aptos Display"/>
              </a:defRPr>
            </a:pPr>
            <a:r>
              <a:rPr sz="2200" b="1">
                <a:solidFill>
                  <a:srgbClr val="10C1E6"/>
                </a:solidFill>
                <a:latin typeface="Aptos Display"/>
                <a:ea typeface="Aptos Display"/>
                <a:cs typeface="Aptos Display"/>
              </a:rPr>
              <a:t>MODULUL 3</a:t>
            </a:r>
            <a:endParaRPr sz="2200"/>
          </a:p>
        </p:txBody>
      </p:sp>
      <p:sp>
        <p:nvSpPr>
          <p:cNvPr id="6" name="Text 3">
            <a:extLst xmlns:a="http://schemas.openxmlformats.org/drawingml/2006/main">
              <a:ext uri="{FF2B5EF4-FFF2-40B4-BE49-F238E27FC236}">
                <a16:creationId xmlns:a16="http://schemas.microsoft.com/office/drawing/2014/main" id="{CD0F9172-A01D-4DCF-8B5C-B6D38FD2CABA}"/>
              </a:ext>
            </a:extLst>
          </p:cNvPr>
          <p:cNvSpPr>
            <a:spLocks xmlns:a="http://schemas.openxmlformats.org/drawingml/2006/main" noGrp="1"/>
          </p:cNvSpPr>
          <p:nvPr/>
        </p:nvSpPr>
        <p:spPr>
          <a:xfrm xmlns:a="http://schemas.openxmlformats.org/drawingml/2006/main">
            <a:off x="685800" y="1828800"/>
            <a:ext cx="5486400" cy="123444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3200" b="1">
                <a:solidFill>
                  <a:srgbClr val="FFFFFF"/>
                </a:solidFill>
                <a:latin typeface="Aptos Display"/>
                <a:ea typeface="Aptos Display"/>
                <a:cs typeface="Aptos Display"/>
              </a:defRPr>
            </a:pPr>
            <a:r>
              <a:rPr sz="3200" b="1">
                <a:solidFill>
                  <a:srgbClr val="FFFFFF"/>
                </a:solidFill>
                <a:latin typeface="Aptos Display"/>
                <a:ea typeface="Aptos Display"/>
                <a:cs typeface="Aptos Display"/>
              </a:rPr>
              <a:t>OBD și testerul</a:t>
            </a:r>
            <a:endParaRPr sz="3400"/>
          </a:p>
          <a:p xmlns:a="http://schemas.openxmlformats.org/drawingml/2006/main">
            <a:pPr marL="0" indent="0">
              <a:buNone/>
              <a:defRPr sz="3200" b="1">
                <a:solidFill>
                  <a:srgbClr val="FFFFFF"/>
                </a:solidFill>
                <a:latin typeface="Aptos Display"/>
                <a:ea typeface="Aptos Display"/>
                <a:cs typeface="Aptos Display"/>
              </a:defRPr>
            </a:pPr>
            <a:r>
              <a:rPr sz="3200" b="1">
                <a:solidFill>
                  <a:srgbClr val="FFFFFF"/>
                </a:solidFill>
                <a:latin typeface="Aptos Display"/>
                <a:ea typeface="Aptos Display"/>
                <a:cs typeface="Aptos Display"/>
              </a:rPr>
              <a:t>de diagnostic</a:t>
            </a:r>
            <a:endParaRPr sz="3400"/>
          </a:p>
        </p:txBody>
      </p:sp>
      <p:sp>
        <p:nvSpPr>
          <p:cNvPr id="7" name="Text 4">
            <a:extLst xmlns:a="http://schemas.openxmlformats.org/drawingml/2006/main">
              <a:ext uri="{FF2B5EF4-FFF2-40B4-BE49-F238E27FC236}">
                <a16:creationId xmlns:a16="http://schemas.microsoft.com/office/drawing/2014/main" id="{323A0ECA-43CF-480C-87FF-08CB1B2EDB27}"/>
              </a:ext>
            </a:extLst>
          </p:cNvPr>
          <p:cNvSpPr>
            <a:spLocks xmlns:a="http://schemas.openxmlformats.org/drawingml/2006/main" noGrp="1"/>
          </p:cNvSpPr>
          <p:nvPr/>
        </p:nvSpPr>
        <p:spPr>
          <a:xfrm xmlns:a="http://schemas.openxmlformats.org/drawingml/2006/main">
            <a:off x="713232" y="3286125"/>
            <a:ext cx="5303520" cy="7620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600" b="0">
                <a:solidFill>
                  <a:srgbClr val="EAF3F8"/>
                </a:solidFill>
                <a:latin typeface="Aptos"/>
                <a:ea typeface="Aptos"/>
                <a:cs typeface="Aptos"/>
              </a:defRPr>
            </a:pPr>
            <a:r>
              <a:rPr sz="1600" b="0">
                <a:solidFill>
                  <a:srgbClr val="EAF3F8"/>
                </a:solidFill>
                <a:latin typeface="Aptos"/>
                <a:ea typeface="Aptos"/>
                <a:cs typeface="Aptos"/>
              </a:rPr>
              <a:t>Scanare completă, păstrarea dovezilor și alegerea funcției corecte a testerului.</a:t>
            </a:r>
            <a:endParaRPr sz="1700"/>
          </a:p>
        </p:txBody>
      </p:sp>
      <p:sp>
        <p:nvSpPr>
          <p:cNvPr id="8" name="Shape 5">
            <a:extLst xmlns:a="http://schemas.openxmlformats.org/drawingml/2006/main">
              <a:ext uri="{FF2B5EF4-FFF2-40B4-BE49-F238E27FC236}">
                <a16:creationId xmlns:a16="http://schemas.microsoft.com/office/drawing/2014/main" id="{AD6496C6-6405-4E00-AE8A-9724269B567E}"/>
              </a:ext>
            </a:extLst>
          </p:cNvPr>
          <p:cNvSpPr>
            <a:spLocks xmlns:a="http://schemas.openxmlformats.org/drawingml/2006/main" noGrp="1"/>
          </p:cNvSpPr>
          <p:nvPr/>
        </p:nvSpPr>
        <p:spPr>
          <a:xfrm xmlns:a="http://schemas.openxmlformats.org/drawingml/2006/main">
            <a:off x="731520" y="4224528"/>
            <a:ext cx="1417320" cy="310896"/>
          </a:xfrm>
          <a:prstGeom xmlns:a="http://schemas.openxmlformats.org/drawingml/2006/main" prst="roundRect">
            <a:avLst>
              <a:gd name="adj" fmla="val 23529"/>
            </a:avLst>
          </a:prstGeom>
          <a:solidFill xmlns:a="http://schemas.openxmlformats.org/drawingml/2006/main">
            <a:srgbClr val="FFB020">
              <a:alpha val="85000"/>
            </a:srgbClr>
          </a:solidFill>
          <a:ln xmlns:a="http://schemas.openxmlformats.org/drawingml/2006/main" w="12700">
            <a:solidFill>
              <a:srgbClr val="FFB020">
                <a:alpha val="90000"/>
              </a:srgbClr>
            </a:solidFill>
            <a:prstDash val="solid"/>
          </a:ln>
        </p:spPr>
      </p:sp>
      <p:sp>
        <p:nvSpPr>
          <p:cNvPr id="9" name="Text 6">
            <a:extLst xmlns:a="http://schemas.openxmlformats.org/drawingml/2006/main">
              <a:ext uri="{FF2B5EF4-FFF2-40B4-BE49-F238E27FC236}">
                <a16:creationId xmlns:a16="http://schemas.microsoft.com/office/drawing/2014/main" id="{44E169E6-40CB-4B1B-AB01-6F7731B000DA}"/>
              </a:ext>
            </a:extLst>
          </p:cNvPr>
          <p:cNvSpPr>
            <a:spLocks xmlns:a="http://schemas.openxmlformats.org/drawingml/2006/main" noGrp="1"/>
          </p:cNvSpPr>
          <p:nvPr/>
        </p:nvSpPr>
        <p:spPr>
          <a:xfrm xmlns:a="http://schemas.openxmlformats.org/drawingml/2006/main">
            <a:off x="804672" y="4293108"/>
            <a:ext cx="1271016"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ctr">
              <a:buNone/>
              <a:defRPr sz="900" b="1">
                <a:solidFill>
                  <a:srgbClr val="FFFFFF"/>
                </a:solidFill>
                <a:latin typeface="Aptos Display"/>
                <a:ea typeface="Aptos Display"/>
                <a:cs typeface="Aptos Display"/>
              </a:defRPr>
            </a:pPr>
            <a:r>
              <a:rPr sz="900" b="1">
                <a:solidFill>
                  <a:srgbClr val="FFFFFF"/>
                </a:solidFill>
                <a:latin typeface="Aptos Display"/>
                <a:ea typeface="Aptos Display"/>
                <a:cs typeface="Aptos Display"/>
              </a:rPr>
              <a:t>8 ore de instruire</a:t>
            </a:r>
            <a:endParaRPr sz="880"/>
          </a:p>
        </p:txBody>
      </p:sp>
      <p:sp>
        <p:nvSpPr>
          <p:cNvPr id="10" name="Shape 7">
            <a:extLst xmlns:a="http://schemas.openxmlformats.org/drawingml/2006/main">
              <a:ext uri="{FF2B5EF4-FFF2-40B4-BE49-F238E27FC236}">
                <a16:creationId xmlns:a16="http://schemas.microsoft.com/office/drawing/2014/main" id="{BF0E448D-751B-4BDA-B71B-CB80D4919884}"/>
              </a:ext>
            </a:extLst>
          </p:cNvPr>
          <p:cNvSpPr>
            <a:spLocks xmlns:a="http://schemas.openxmlformats.org/drawingml/2006/main" noGrp="1"/>
          </p:cNvSpPr>
          <p:nvPr/>
        </p:nvSpPr>
        <p:spPr>
          <a:xfrm xmlns:a="http://schemas.openxmlformats.org/drawingml/2006/main">
            <a:off x="2331720" y="4224528"/>
            <a:ext cx="1828800" cy="310896"/>
          </a:xfrm>
          <a:prstGeom xmlns:a="http://schemas.openxmlformats.org/drawingml/2006/main" prst="roundRect">
            <a:avLst>
              <a:gd name="adj" fmla="val 23529"/>
            </a:avLst>
          </a:prstGeom>
          <a:solidFill xmlns:a="http://schemas.openxmlformats.org/drawingml/2006/main">
            <a:srgbClr val="19C8F4">
              <a:alpha val="85000"/>
            </a:srgbClr>
          </a:solidFill>
          <a:ln xmlns:a="http://schemas.openxmlformats.org/drawingml/2006/main" w="12700">
            <a:solidFill>
              <a:srgbClr val="19C8F4">
                <a:alpha val="90000"/>
              </a:srgbClr>
            </a:solidFill>
            <a:prstDash val="solid"/>
          </a:ln>
        </p:spPr>
      </p:sp>
      <p:sp>
        <p:nvSpPr>
          <p:cNvPr id="11" name="Text 8">
            <a:extLst xmlns:a="http://schemas.openxmlformats.org/drawingml/2006/main">
              <a:ext uri="{FF2B5EF4-FFF2-40B4-BE49-F238E27FC236}">
                <a16:creationId xmlns:a16="http://schemas.microsoft.com/office/drawing/2014/main" id="{4C67E4FB-3BEB-47AF-8892-1B56AAE7F2AA}"/>
              </a:ext>
            </a:extLst>
          </p:cNvPr>
          <p:cNvSpPr>
            <a:spLocks xmlns:a="http://schemas.openxmlformats.org/drawingml/2006/main" noGrp="1"/>
          </p:cNvSpPr>
          <p:nvPr/>
        </p:nvSpPr>
        <p:spPr>
          <a:xfrm xmlns:a="http://schemas.openxmlformats.org/drawingml/2006/main">
            <a:off x="2404872" y="4293108"/>
            <a:ext cx="1682496"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ctr">
              <a:buNone/>
              <a:defRPr sz="900" b="1">
                <a:solidFill>
                  <a:srgbClr val="FFFFFF"/>
                </a:solidFill>
                <a:latin typeface="Aptos Display"/>
                <a:ea typeface="Aptos Display"/>
                <a:cs typeface="Aptos Display"/>
              </a:defRPr>
            </a:pPr>
            <a:r>
              <a:rPr sz="900" b="1">
                <a:solidFill>
                  <a:srgbClr val="FFFFFF"/>
                </a:solidFill>
                <a:latin typeface="Aptos Display"/>
                <a:ea typeface="Aptos Display"/>
                <a:cs typeface="Aptos Display"/>
              </a:rPr>
              <a:t>5 lecții + practică</a:t>
            </a:r>
            <a:endParaRPr sz="880"/>
          </a:p>
        </p:txBody>
      </p:sp>
      <p:sp>
        <p:nvSpPr>
          <p:cNvPr id="12" name="Shape 9">
            <a:extLst xmlns:a="http://schemas.openxmlformats.org/drawingml/2006/main">
              <a:ext uri="{FF2B5EF4-FFF2-40B4-BE49-F238E27FC236}">
                <a16:creationId xmlns:a16="http://schemas.microsoft.com/office/drawing/2014/main" id="{628E86F2-B7AC-4C1C-A350-D4CDF32DBD23}"/>
              </a:ext>
            </a:extLst>
          </p:cNvPr>
          <p:cNvSpPr>
            <a:spLocks xmlns:a="http://schemas.openxmlformats.org/drawingml/2006/main" noGrp="1"/>
          </p:cNvSpPr>
          <p:nvPr/>
        </p:nvSpPr>
        <p:spPr>
          <a:xfrm xmlns:a="http://schemas.openxmlformats.org/drawingml/2006/main">
            <a:off x="4343400" y="4224528"/>
            <a:ext cx="2011680" cy="310896"/>
          </a:xfrm>
          <a:prstGeom xmlns:a="http://schemas.openxmlformats.org/drawingml/2006/main" prst="roundRect">
            <a:avLst>
              <a:gd name="adj" fmla="val 23529"/>
            </a:avLst>
          </a:prstGeom>
          <a:solidFill xmlns:a="http://schemas.openxmlformats.org/drawingml/2006/main">
            <a:srgbClr val="39D98A">
              <a:alpha val="85000"/>
            </a:srgbClr>
          </a:solidFill>
          <a:ln xmlns:a="http://schemas.openxmlformats.org/drawingml/2006/main" w="12700">
            <a:solidFill>
              <a:srgbClr val="39D98A">
                <a:alpha val="90000"/>
              </a:srgbClr>
            </a:solidFill>
            <a:prstDash val="solid"/>
          </a:ln>
        </p:spPr>
      </p:sp>
      <p:sp>
        <p:nvSpPr>
          <p:cNvPr id="13" name="Text 10">
            <a:extLst xmlns:a="http://schemas.openxmlformats.org/drawingml/2006/main">
              <a:ext uri="{FF2B5EF4-FFF2-40B4-BE49-F238E27FC236}">
                <a16:creationId xmlns:a16="http://schemas.microsoft.com/office/drawing/2014/main" id="{E776C4ED-42C8-4CD4-A813-FE92440651E8}"/>
              </a:ext>
            </a:extLst>
          </p:cNvPr>
          <p:cNvSpPr>
            <a:spLocks xmlns:a="http://schemas.openxmlformats.org/drawingml/2006/main" noGrp="1"/>
          </p:cNvSpPr>
          <p:nvPr/>
        </p:nvSpPr>
        <p:spPr>
          <a:xfrm xmlns:a="http://schemas.openxmlformats.org/drawingml/2006/main">
            <a:off x="4416552" y="4293108"/>
            <a:ext cx="1865376"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ctr">
              <a:buNone/>
              <a:defRPr sz="825" b="1">
                <a:solidFill>
                  <a:srgbClr val="FFFFFF"/>
                </a:solidFill>
                <a:latin typeface="Aptos Display"/>
                <a:ea typeface="Aptos Display"/>
                <a:cs typeface="Aptos Display"/>
              </a:defRPr>
            </a:pPr>
            <a:r>
              <a:rPr sz="825" b="1">
                <a:solidFill>
                  <a:srgbClr val="FFFFFF"/>
                </a:solidFill>
                <a:latin typeface="Aptos Display"/>
                <a:ea typeface="Aptos Display"/>
                <a:cs typeface="Aptos Display"/>
              </a:rPr>
              <a:t>metodă + dovezi + verificare</a:t>
            </a:r>
            <a:endParaRPr sz="880"/>
          </a:p>
        </p:txBody>
      </p:sp>
      <p:sp>
        <p:nvSpPr>
          <p:cNvPr id="14" name="Text 11">
            <a:extLst xmlns:a="http://schemas.openxmlformats.org/drawingml/2006/main">
              <a:ext uri="{FF2B5EF4-FFF2-40B4-BE49-F238E27FC236}">
                <a16:creationId xmlns:a16="http://schemas.microsoft.com/office/drawing/2014/main" id="{623A2B8F-C5A1-4BD3-BC1A-FE9038A48CC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01</a:t>
            </a:r>
            <a:endParaRPr sz="900"/>
          </a:p>
        </p:txBody>
      </p:sp>
    </p:spTree>
    <p:extLst>
      <p:ext uri="{BB962C8B-B14F-4D97-AF65-F5344CB8AC3E}">
        <p14:creationId xmlns:p14="http://schemas.microsoft.com/office/powerpoint/2010/main" val="876506187"/>
      </p:ext>
    </p:extLst>
  </p:cSld>
</p:sld>
</file>

<file path=ppt/slides/slide2.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3EACDA9-59FA-4D02-9D55-679EB84A8901}"/>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2B480EB1-63FE-433F-A261-EBAF369EA002}"/>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Obiectivele modulului</a:t>
            </a:r>
            <a:endParaRPr sz="2500"/>
          </a:p>
        </p:txBody>
      </p:sp>
      <p:sp>
        <p:nvSpPr>
          <p:cNvPr id="4" name="Text 2">
            <a:extLst xmlns:a="http://schemas.openxmlformats.org/drawingml/2006/main">
              <a:ext uri="{FF2B5EF4-FFF2-40B4-BE49-F238E27FC236}">
                <a16:creationId xmlns:a16="http://schemas.microsoft.com/office/drawing/2014/main" id="{47E93E4D-AA8D-459E-9241-92BF57F8E298}"/>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La final, cursantul demonstrează competențele printr-un caz practic.</a:t>
            </a:r>
            <a:endParaRPr sz="1150"/>
          </a:p>
        </p:txBody>
      </p:sp>
      <p:sp>
        <p:nvSpPr>
          <p:cNvPr id="5" name="Text 3">
            <a:extLst xmlns:a="http://schemas.openxmlformats.org/drawingml/2006/main">
              <a:ext uri="{FF2B5EF4-FFF2-40B4-BE49-F238E27FC236}">
                <a16:creationId xmlns:a16="http://schemas.microsoft.com/office/drawing/2014/main" id="{A4B52440-045E-40AB-A5C3-4AAF45056F0B}"/>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6685D601-AA69-49D4-9359-F08BA2991833}"/>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02</a:t>
            </a:r>
            <a:endParaRPr sz="900"/>
          </a:p>
        </p:txBody>
      </p:sp>
      <p:sp>
        <p:nvSpPr>
          <p:cNvPr id="7" name="Shape 5">
            <a:extLst xmlns:a="http://schemas.openxmlformats.org/drawingml/2006/main">
              <a:ext uri="{FF2B5EF4-FFF2-40B4-BE49-F238E27FC236}">
                <a16:creationId xmlns:a16="http://schemas.microsoft.com/office/drawing/2014/main" id="{D7088D65-288F-4F5A-9670-919F156C34D9}"/>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75035BEC-212E-4937-B444-6EDE2DE2EC6D}"/>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Lecție</a:t>
            </a:r>
            <a:endParaRPr sz="1300"/>
          </a:p>
        </p:txBody>
      </p:sp>
      <p:sp>
        <p:nvSpPr>
          <p:cNvPr id="9" name="Text 7">
            <a:extLst xmlns:a="http://schemas.openxmlformats.org/drawingml/2006/main">
              <a:ext uri="{FF2B5EF4-FFF2-40B4-BE49-F238E27FC236}">
                <a16:creationId xmlns:a16="http://schemas.microsoft.com/office/drawing/2014/main" id="{449B49A9-1DB4-49CE-BC87-C4BA857E96A9}"/>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Rezultat observabil</a:t>
            </a:r>
            <a:endParaRPr sz="1300"/>
          </a:p>
        </p:txBody>
      </p:sp>
      <p:sp>
        <p:nvSpPr>
          <p:cNvPr id="10" name="Shape 8">
            <a:extLst xmlns:a="http://schemas.openxmlformats.org/drawingml/2006/main">
              <a:ext uri="{FF2B5EF4-FFF2-40B4-BE49-F238E27FC236}">
                <a16:creationId xmlns:a16="http://schemas.microsoft.com/office/drawing/2014/main" id="{39904395-3DCD-4040-8B6C-04699CA098AD}"/>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A99BBCD1-C52C-4872-969F-7A6385244ED0}"/>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1. Identificarea și acoperirea testerului</a:t>
            </a:r>
            <a:endParaRPr sz="1400"/>
          </a:p>
        </p:txBody>
      </p:sp>
      <p:sp>
        <p:nvSpPr>
          <p:cNvPr id="12" name="Text 10">
            <a:extLst xmlns:a="http://schemas.openxmlformats.org/drawingml/2006/main">
              <a:ext uri="{FF2B5EF4-FFF2-40B4-BE49-F238E27FC236}">
                <a16:creationId xmlns:a16="http://schemas.microsoft.com/office/drawing/2014/main" id="{F72A34E3-8134-4E69-A0E7-F887C095A161}"/>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Diferențiezi OBD generic de diagnoza specifică mărcii.</a:t>
            </a:r>
            <a:endParaRPr sz="1300"/>
          </a:p>
        </p:txBody>
      </p:sp>
      <p:sp>
        <p:nvSpPr>
          <p:cNvPr id="13" name="Shape 11">
            <a:extLst xmlns:a="http://schemas.openxmlformats.org/drawingml/2006/main">
              <a:ext uri="{FF2B5EF4-FFF2-40B4-BE49-F238E27FC236}">
                <a16:creationId xmlns:a16="http://schemas.microsoft.com/office/drawing/2014/main" id="{1D1907A6-D8DC-4F09-81AD-E0E46179EDA0}"/>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7B5387D6-948B-4411-95C4-B8C4D3CEA16E}"/>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2. DTC și starea defectului</a:t>
            </a:r>
            <a:endParaRPr sz="1400"/>
          </a:p>
        </p:txBody>
      </p:sp>
      <p:sp>
        <p:nvSpPr>
          <p:cNvPr id="15" name="Text 13">
            <a:extLst xmlns:a="http://schemas.openxmlformats.org/drawingml/2006/main">
              <a:ext uri="{FF2B5EF4-FFF2-40B4-BE49-F238E27FC236}">
                <a16:creationId xmlns:a16="http://schemas.microsoft.com/office/drawing/2014/main" id="{D690CB19-A9BC-4C54-9F39-06AAE89CA9E9}"/>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Interpretezi codul împreună cu statusul și contextul.</a:t>
            </a:r>
            <a:endParaRPr sz="1300"/>
          </a:p>
        </p:txBody>
      </p:sp>
      <p:sp>
        <p:nvSpPr>
          <p:cNvPr id="16" name="Shape 14">
            <a:extLst xmlns:a="http://schemas.openxmlformats.org/drawingml/2006/main">
              <a:ext uri="{FF2B5EF4-FFF2-40B4-BE49-F238E27FC236}">
                <a16:creationId xmlns:a16="http://schemas.microsoft.com/office/drawing/2014/main" id="{D7AF5AF3-3227-40C6-AB2F-720789272BE4}"/>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CF3DA718-7198-45C6-951E-2EFADC2DF1BE}"/>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3. Freeze Frame și dovezi</a:t>
            </a:r>
            <a:endParaRPr sz="1400"/>
          </a:p>
        </p:txBody>
      </p:sp>
      <p:sp>
        <p:nvSpPr>
          <p:cNvPr id="18" name="Text 16">
            <a:extLst xmlns:a="http://schemas.openxmlformats.org/drawingml/2006/main">
              <a:ext uri="{FF2B5EF4-FFF2-40B4-BE49-F238E27FC236}">
                <a16:creationId xmlns:a16="http://schemas.microsoft.com/office/drawing/2014/main" id="{CFDD1507-7519-434C-B8D1-C5E4CF39EA31}"/>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Salvezi contextul necesar reproducerii defectului.</a:t>
            </a:r>
            <a:endParaRPr sz="1300"/>
          </a:p>
        </p:txBody>
      </p:sp>
      <p:sp>
        <p:nvSpPr>
          <p:cNvPr id="19" name="Shape 17">
            <a:extLst xmlns:a="http://schemas.openxmlformats.org/drawingml/2006/main">
              <a:ext uri="{FF2B5EF4-FFF2-40B4-BE49-F238E27FC236}">
                <a16:creationId xmlns:a16="http://schemas.microsoft.com/office/drawing/2014/main" id="{AB087C7A-F49D-47CF-8F96-376B67C4B6A2}"/>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A140A0EA-8D09-4852-B3B3-D4D6A995159C}"/>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4. Readiness și coduri permanente</a:t>
            </a:r>
            <a:endParaRPr sz="1400"/>
          </a:p>
        </p:txBody>
      </p:sp>
      <p:sp>
        <p:nvSpPr>
          <p:cNvPr id="21" name="Text 19">
            <a:extLst xmlns:a="http://schemas.openxmlformats.org/drawingml/2006/main">
              <a:ext uri="{FF2B5EF4-FFF2-40B4-BE49-F238E27FC236}">
                <a16:creationId xmlns:a16="http://schemas.microsoft.com/office/drawing/2014/main" id="{E98B56FC-EB00-4030-B1BE-3087BECA9B7B}"/>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Explici ce poate confirma monitorizarea OBD.</a:t>
            </a:r>
            <a:endParaRPr sz="1300"/>
          </a:p>
        </p:txBody>
      </p:sp>
      <p:sp>
        <p:nvSpPr>
          <p:cNvPr id="22" name="Shape 20">
            <a:extLst xmlns:a="http://schemas.openxmlformats.org/drawingml/2006/main">
              <a:ext uri="{FF2B5EF4-FFF2-40B4-BE49-F238E27FC236}">
                <a16:creationId xmlns:a16="http://schemas.microsoft.com/office/drawing/2014/main" id="{6AABE243-F71A-4312-9F45-E652A5637725}"/>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78AFA4F2-4B06-4158-BBF6-787D9FC92D2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5. Teste active și funcții de service</a:t>
            </a:r>
            <a:endParaRPr sz="1400"/>
          </a:p>
        </p:txBody>
      </p:sp>
      <p:sp>
        <p:nvSpPr>
          <p:cNvPr id="24" name="Text 22">
            <a:extLst xmlns:a="http://schemas.openxmlformats.org/drawingml/2006/main">
              <a:ext uri="{FF2B5EF4-FFF2-40B4-BE49-F238E27FC236}">
                <a16:creationId xmlns:a16="http://schemas.microsoft.com/office/drawing/2014/main" id="{C8C37849-0005-48C0-9B86-39C9503278A5}"/>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Alegi între comandă, adaptare și programare.</a:t>
            </a:r>
            <a:endParaRPr sz="1300"/>
          </a:p>
        </p:txBody>
      </p:sp>
      <p:sp>
        <p:nvSpPr>
          <p:cNvPr id="25" name="Shape 23">
            <a:extLst xmlns:a="http://schemas.openxmlformats.org/drawingml/2006/main">
              <a:ext uri="{FF2B5EF4-FFF2-40B4-BE49-F238E27FC236}">
                <a16:creationId xmlns:a16="http://schemas.microsoft.com/office/drawing/2014/main" id="{5DC971E8-F180-4539-A453-2C9B6394C835}"/>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65CFBF8E-C70C-4BAA-8BAC-22412AE5E50E}"/>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Fiecare concluzie trebuie susținută printr-un test și o verificare.</a:t>
            </a:r>
            <a:endParaRPr sz="1600"/>
          </a:p>
        </p:txBody>
      </p:sp>
    </p:spTree>
    <p:extLst>
      <p:ext uri="{BB962C8B-B14F-4D97-AF65-F5344CB8AC3E}">
        <p14:creationId xmlns:p14="http://schemas.microsoft.com/office/powerpoint/2010/main" val="1907230358"/>
      </p:ext>
    </p:extLst>
  </p:cSld>
</p:sld>
</file>

<file path=ppt/slides/slide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3EACDA9-59FA-4D02-9D55-679EB84A8901}"/>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2B480EB1-63FE-433F-A261-EBAF369EA002}"/>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Programul de instruire</a:t>
            </a:r>
            <a:endParaRPr sz="2500"/>
          </a:p>
        </p:txBody>
      </p:sp>
      <p:sp>
        <p:nvSpPr>
          <p:cNvPr id="4" name="Text 2">
            <a:extLst xmlns:a="http://schemas.openxmlformats.org/drawingml/2006/main">
              <a:ext uri="{FF2B5EF4-FFF2-40B4-BE49-F238E27FC236}">
                <a16:creationId xmlns:a16="http://schemas.microsoft.com/office/drawing/2014/main" id="{47E93E4D-AA8D-459E-9241-92BF57F8E298}"/>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480 minute de instruire. Pauzele se adaugă separat.</a:t>
            </a:r>
            <a:endParaRPr sz="1150"/>
          </a:p>
        </p:txBody>
      </p:sp>
      <p:sp>
        <p:nvSpPr>
          <p:cNvPr id="5" name="Text 3">
            <a:extLst xmlns:a="http://schemas.openxmlformats.org/drawingml/2006/main">
              <a:ext uri="{FF2B5EF4-FFF2-40B4-BE49-F238E27FC236}">
                <a16:creationId xmlns:a16="http://schemas.microsoft.com/office/drawing/2014/main" id="{A4B52440-045E-40AB-A5C3-4AAF45056F0B}"/>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6685D601-AA69-49D4-9359-F08BA2991833}"/>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03</a:t>
            </a:r>
            <a:endParaRPr sz="900"/>
          </a:p>
        </p:txBody>
      </p:sp>
      <p:sp>
        <p:nvSpPr>
          <p:cNvPr id="7" name="Shape 5">
            <a:extLst xmlns:a="http://schemas.openxmlformats.org/drawingml/2006/main">
              <a:ext uri="{FF2B5EF4-FFF2-40B4-BE49-F238E27FC236}">
                <a16:creationId xmlns:a16="http://schemas.microsoft.com/office/drawing/2014/main" id="{D7088D65-288F-4F5A-9670-919F156C34D9}"/>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75035BEC-212E-4937-B444-6EDE2DE2EC6D}"/>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Secțiune</a:t>
            </a:r>
            <a:endParaRPr sz="1300"/>
          </a:p>
        </p:txBody>
      </p:sp>
      <p:sp>
        <p:nvSpPr>
          <p:cNvPr id="9" name="Text 7">
            <a:extLst xmlns:a="http://schemas.openxmlformats.org/drawingml/2006/main">
              <a:ext uri="{FF2B5EF4-FFF2-40B4-BE49-F238E27FC236}">
                <a16:creationId xmlns:a16="http://schemas.microsoft.com/office/drawing/2014/main" id="{449B49A9-1DB4-49CE-BC87-C4BA857E96A9}"/>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Durată și activitate</a:t>
            </a:r>
            <a:endParaRPr sz="1300"/>
          </a:p>
        </p:txBody>
      </p:sp>
      <p:sp>
        <p:nvSpPr>
          <p:cNvPr id="10" name="Shape 8">
            <a:extLst xmlns:a="http://schemas.openxmlformats.org/drawingml/2006/main">
              <a:ext uri="{FF2B5EF4-FFF2-40B4-BE49-F238E27FC236}">
                <a16:creationId xmlns:a16="http://schemas.microsoft.com/office/drawing/2014/main" id="{39904395-3DCD-4040-8B6C-04699CA098AD}"/>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A99BBCD1-C52C-4872-969F-7A6385244ED0}"/>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Pregătire</a:t>
            </a:r>
            <a:endParaRPr sz="1400"/>
          </a:p>
        </p:txBody>
      </p:sp>
      <p:sp>
        <p:nvSpPr>
          <p:cNvPr id="12" name="Text 10">
            <a:extLst xmlns:a="http://schemas.openxmlformats.org/drawingml/2006/main">
              <a:ext uri="{FF2B5EF4-FFF2-40B4-BE49-F238E27FC236}">
                <a16:creationId xmlns:a16="http://schemas.microsoft.com/office/drawing/2014/main" id="{F72A34E3-8134-4E69-A0E7-F887C095A161}"/>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20 min: obiective, echipament și reguli</a:t>
            </a:r>
            <a:endParaRPr sz="1300"/>
          </a:p>
        </p:txBody>
      </p:sp>
      <p:sp>
        <p:nvSpPr>
          <p:cNvPr id="13" name="Shape 11">
            <a:extLst xmlns:a="http://schemas.openxmlformats.org/drawingml/2006/main">
              <a:ext uri="{FF2B5EF4-FFF2-40B4-BE49-F238E27FC236}">
                <a16:creationId xmlns:a16="http://schemas.microsoft.com/office/drawing/2014/main" id="{1D1907A6-D8DC-4F09-81AD-E0E46179EDA0}"/>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7B5387D6-948B-4411-95C4-B8C4D3CEA16E}"/>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Lecțiile 1–5</a:t>
            </a:r>
            <a:endParaRPr sz="1400"/>
          </a:p>
        </p:txBody>
      </p:sp>
      <p:sp>
        <p:nvSpPr>
          <p:cNvPr id="15" name="Text 13">
            <a:extLst xmlns:a="http://schemas.openxmlformats.org/drawingml/2006/main">
              <a:ext uri="{FF2B5EF4-FFF2-40B4-BE49-F238E27FC236}">
                <a16:creationId xmlns:a16="http://schemas.microsoft.com/office/drawing/2014/main" id="{D690CB19-A9BC-4C54-9F39-06AAE89CA9E9}"/>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5 × 70 min = 350 min: concepte, demonstrații și exerciții</a:t>
            </a:r>
            <a:endParaRPr sz="1300"/>
          </a:p>
        </p:txBody>
      </p:sp>
      <p:sp>
        <p:nvSpPr>
          <p:cNvPr id="16" name="Shape 14">
            <a:extLst xmlns:a="http://schemas.openxmlformats.org/drawingml/2006/main">
              <a:ext uri="{FF2B5EF4-FFF2-40B4-BE49-F238E27FC236}">
                <a16:creationId xmlns:a16="http://schemas.microsoft.com/office/drawing/2014/main" id="{D7AF5AF3-3227-40C6-AB2F-720789272BE4}"/>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CF3DA718-7198-45C6-951E-2EFADC2DF1BE}"/>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Caz integrat</a:t>
            </a:r>
            <a:endParaRPr sz="1400"/>
          </a:p>
        </p:txBody>
      </p:sp>
      <p:sp>
        <p:nvSpPr>
          <p:cNvPr id="18" name="Text 16">
            <a:extLst xmlns:a="http://schemas.openxmlformats.org/drawingml/2006/main">
              <a:ext uri="{FF2B5EF4-FFF2-40B4-BE49-F238E27FC236}">
                <a16:creationId xmlns:a16="http://schemas.microsoft.com/office/drawing/2014/main" id="{CFDD1507-7519-434C-B8D1-C5E4CF39EA31}"/>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60 min: diagnostic în echipă și predarea dovezilor</a:t>
            </a:r>
            <a:endParaRPr sz="1300"/>
          </a:p>
        </p:txBody>
      </p:sp>
      <p:sp>
        <p:nvSpPr>
          <p:cNvPr id="19" name="Shape 17">
            <a:extLst xmlns:a="http://schemas.openxmlformats.org/drawingml/2006/main">
              <a:ext uri="{FF2B5EF4-FFF2-40B4-BE49-F238E27FC236}">
                <a16:creationId xmlns:a16="http://schemas.microsoft.com/office/drawing/2014/main" id="{AB087C7A-F49D-47CF-8F96-376B67C4B6A2}"/>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A140A0EA-8D09-4852-B3B3-D4D6A995159C}"/>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Evaluare scurtă</a:t>
            </a:r>
            <a:endParaRPr sz="1400"/>
          </a:p>
        </p:txBody>
      </p:sp>
      <p:sp>
        <p:nvSpPr>
          <p:cNvPr id="21" name="Text 19">
            <a:extLst xmlns:a="http://schemas.openxmlformats.org/drawingml/2006/main">
              <a:ext uri="{FF2B5EF4-FFF2-40B4-BE49-F238E27FC236}">
                <a16:creationId xmlns:a16="http://schemas.microsoft.com/office/drawing/2014/main" id="{E98B56FC-EB00-4030-B1BE-3087BECA9B7B}"/>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30 min: cinci întrebări și un mini-caz</a:t>
            </a:r>
            <a:endParaRPr sz="1300"/>
          </a:p>
        </p:txBody>
      </p:sp>
      <p:sp>
        <p:nvSpPr>
          <p:cNvPr id="22" name="Shape 20">
            <a:extLst xmlns:a="http://schemas.openxmlformats.org/drawingml/2006/main">
              <a:ext uri="{FF2B5EF4-FFF2-40B4-BE49-F238E27FC236}">
                <a16:creationId xmlns:a16="http://schemas.microsoft.com/office/drawing/2014/main" id="{6AABE243-F71A-4312-9F45-E652A5637725}"/>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78AFA4F2-4B06-4158-BBF6-787D9FC92D2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Debrief</a:t>
            </a:r>
            <a:endParaRPr sz="1400"/>
          </a:p>
        </p:txBody>
      </p:sp>
      <p:sp>
        <p:nvSpPr>
          <p:cNvPr id="24" name="Text 22">
            <a:extLst xmlns:a="http://schemas.openxmlformats.org/drawingml/2006/main">
              <a:ext uri="{FF2B5EF4-FFF2-40B4-BE49-F238E27FC236}">
                <a16:creationId xmlns:a16="http://schemas.microsoft.com/office/drawing/2014/main" id="{C8C37849-0005-48C0-9B86-39C9503278A5}"/>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20 min: justificarea răspunsurilor și pașii următori</a:t>
            </a:r>
            <a:endParaRPr sz="1300"/>
          </a:p>
        </p:txBody>
      </p:sp>
      <p:sp>
        <p:nvSpPr>
          <p:cNvPr id="25" name="Shape 23">
            <a:extLst xmlns:a="http://schemas.openxmlformats.org/drawingml/2006/main">
              <a:ext uri="{FF2B5EF4-FFF2-40B4-BE49-F238E27FC236}">
                <a16:creationId xmlns:a16="http://schemas.microsoft.com/office/drawing/2014/main" id="{5DC971E8-F180-4539-A453-2C9B6394C835}"/>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65CFBF8E-C70C-4BAA-8BAC-22412AE5E50E}"/>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În fiecare lecție: 20 min concepte, 15 min demonstrație, 35 min exercițiu.</a:t>
            </a:r>
            <a:endParaRPr sz="1600"/>
          </a:p>
        </p:txBody>
      </p:sp>
    </p:spTree>
    <p:extLst>
      <p:ext uri="{BB962C8B-B14F-4D97-AF65-F5344CB8AC3E}">
        <p14:creationId xmlns:p14="http://schemas.microsoft.com/office/powerpoint/2010/main" val="1907230358"/>
      </p:ext>
    </p:extLst>
  </p:cSld>
</p:sld>
</file>

<file path=ppt/slides/slide4.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Pregătirea lucrului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Condițiile de test se stabilesc înainte de conectarea aparaturii.</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04</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Echipament</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Tester multimarcă, două vehicule sau rapoarte de scanare, sursă de susținere potrivită, documentație OEM.</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Reguli pentru acest modul</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Testele active pot porni ventilatoare sau deplasa actuatori. Zona de lucru trebuie eliberată. Codarea și programarea se discută pe simulator.</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Valorile de service, pinii și procedurile se verifică pentru vehiculul concret.</a:t>
            </a:r>
            <a:endParaRPr sz="1600"/>
          </a:p>
        </p:txBody>
      </p:sp>
    </p:spTree>
    <p:extLst>
      <p:ext uri="{BB962C8B-B14F-4D97-AF65-F5344CB8AC3E}">
        <p14:creationId xmlns:p14="http://schemas.microsoft.com/office/powerpoint/2010/main" val="1204286739"/>
      </p:ext>
    </p:extLst>
  </p:cSld>
</p:sld>
</file>

<file path=ppt/slides/slide5.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1: Identificarea și acoperirea testerului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05</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OBD generic urmărește în principal funcțiile de emisii.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Diagnoza extinsă poate accesa alte sisteme.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AutoVIN necesită verificare cu vehiculul.</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Licența, adaptorul și gatewayul pot limita accesul.</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Diferențiezi OBD generic de diagnoza specifică mărcii.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De ce OBD generic nu înlocuiește global scan?</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1204286739"/>
      </p:ext>
    </p:extLst>
  </p:cSld>
</p:sld>
</file>

<file path=ppt/slides/slide6.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Motor accesibil, BCM absent</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06</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Testerul intră în meniul OBD generic.</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ECM răspunde la citirea codurilor.</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BCM nu este listat în acel meniu.</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există încă o dovadă de defect BCM.</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Confirmă VIN, motor și echipare.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Alege diagnoza specifică vehiculului.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Verifică acoperirea și accesul autorizat.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Execută scanarea completă.</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1204286739"/>
      </p:ext>
    </p:extLst>
  </p:cSld>
</p:sld>
</file>

<file path=ppt/slides/slide7.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1: aplicarea metodei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07</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Compară pe același vehicul raportul OBD generic cu raportul extins. Notează ce sisteme și date lipsesc.</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1204286739"/>
      </p:ext>
    </p:extLst>
  </p:cSld>
</p:sld>
</file>

<file path=ppt/slides/slide8.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2: DTC și starea defectului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08</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 B, C și U indică familii de sisteme.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Pending semnalează o detecție încă neconfirmată.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Current și history depind de convenția producătorului.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Descrierea exactă și subcodul contează.</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Interpretezi codul împreună cu statusul și contextul.</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Un DTC current confirmă piesa defectă?</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1204286739"/>
      </p:ext>
    </p:extLst>
  </p:cSld>
</p:sld>
</file>

<file path=ppt/slides/slide9.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Același cod în două rapoarte</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09</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Raport A: P0101 pending.</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Raport B: P0101 confirmed, cu date asociate.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Clientul descrie pierdere de putere.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Codurile nu identifică singure cauza.</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Citește definiția specifică vehiculului.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Notează statusul și frecvența disponibile.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Corelează cu reclamația și momentul apariției.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Alege un test al sistemului de admisie.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1204286739"/>
      </p:ext>
    </p:extLst>
  </p:cSld>
</p:sld>
</file>

<file path=ppt/slides/slide10.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2: aplicarea metodei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10</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Grupează un set de coduri după sistem, status și relevanță. Justifică primul cod investigat.</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1204286739"/>
      </p:ext>
    </p:extLst>
  </p:cSld>
</p:sld>
</file>

<file path=ppt/slides/slide1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3: Freeze Frame și dovezi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11</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Freeze Frame păstrează un set de condiții.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Conținutul și disponibilitatea diferă între sisteme.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Raportul poate include kilometraj și contor de apariții.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Ștergerea poate elimina date utile.</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Salvezi contextul necesar reproducerii defectului.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Ce pierzi dacă ștergi înainte de salvare?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1204286739"/>
      </p:ext>
    </p:extLst>
  </p:cSld>
</p:sld>
</file>

<file path=ppt/slides/slide12.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P0299 memorat sub sarcină</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12</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Exemplu: 2.800 rpm și sarcină 82%.</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Temperatură lichid: 88 °C.</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La ralanti simptomul lipsește.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Presiunea cerută diferă de cea reală.</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Salvează raportul și datele asociate.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Notează unitățile și sursa fiecărui PID.</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Planifică reproducerea în condiții sigure.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Înregistrează puțini parametri relevanți.</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1204286739"/>
      </p:ext>
    </p:extLst>
  </p:cSld>
</p:sld>
</file>

<file path=ppt/slides/slide1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3: aplicarea metodei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13</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Primești două cadre ale aceluiași cod, unul la rece și unul sub sarcină. Propune câte un plan de test.</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1204286739"/>
      </p:ext>
    </p:extLst>
  </p:cSld>
</p:sld>
</file>

<file path=ppt/slides/slide14.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4: Readiness și coduri permanente</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14</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Ready arată că monitorul și-a executat verificarea.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Not ready nu este singur o piesă defectă.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Ștergerea poate reseta monitoarele.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Un PDTC se elimină prin verificarea sistemului OBD.</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Explici ce poate confirma monitorizarea OBD.</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Ready înseamnă că vehiculul nu are nicio defecțiune?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1204286739"/>
      </p:ext>
    </p:extLst>
  </p:cSld>
</p:sld>
</file>

<file path=ppt/slides/slide15.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Reparație făcută, PDTC prezent</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15</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Simptomul a dispărut.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Nu apare un cod activ nou.</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Un monitor este încă incomplet.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Codul permanent rămâne afișat.</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Verifică procedura și condițiile monitorului.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Confirmă că reparația a eliminat cauza.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Execută ciclul permis, fără manevre riscante.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Recontrolează statusul și documentează-l.</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1204286739"/>
      </p:ext>
    </p:extLst>
  </p:cSld>
</p:sld>
</file>

<file path=ppt/slides/slide16.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4: aplicarea metodei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16</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Explică unui client de ce un cod permanent poate rămâne după reparație și ce verificare urmează.</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1204286739"/>
      </p:ext>
    </p:extLst>
  </p:cSld>
</p:sld>
</file>

<file path=ppt/slides/slide17.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Lecția 5: Teste active și funcții de service</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concepte. Urmează demonstrația și exercițiul.</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17</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Concepte de bază</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activ comandă temporar un actuator.</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Adaptarea învață sau resetează valori definite.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Codarea configurează echiparea.</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Programarea schimbă software și cere o procedură dedicată.</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Obiectiv și întrebare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Alegi între comandă, adaptare și programare.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Întrebare de pornire: O comandă acceptată dovedește că actuatorul funcționează?</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Metoda: observație, ipoteză, test, concluzie, verificare.</a:t>
            </a:r>
            <a:endParaRPr sz="1600"/>
          </a:p>
        </p:txBody>
      </p:sp>
    </p:spTree>
    <p:extLst>
      <p:ext uri="{BB962C8B-B14F-4D97-AF65-F5344CB8AC3E}">
        <p14:creationId xmlns:p14="http://schemas.microsoft.com/office/powerpoint/2010/main" val="1204286739"/>
      </p:ext>
    </p:extLst>
  </p:cSld>
</p:sld>
</file>

<file path=ppt/slides/slide18.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Ventilator comandat din tester</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15 min demonstrație. Scenariu didactic, cu valori ilustrative.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18</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Datele cazului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Comandă solicitată: activ.</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Ventilatorul nu se rotește.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Testerul afișează funcția acceptată.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Zona și alimentarea trebuie verificate.</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Ordinea verificărilor</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Verifică precondițiile funcției.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Observă fizic și măsoară răspunsul.</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Compară comanda cu alimentarea sarcinii.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Încheie testul și verifică revenirea.</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Rezultatul unui test trebuie să confirme sau să elimine o ipoteză.</a:t>
            </a:r>
            <a:endParaRPr sz="1600"/>
          </a:p>
        </p:txBody>
      </p:sp>
    </p:spTree>
    <p:extLst>
      <p:ext uri="{BB962C8B-B14F-4D97-AF65-F5344CB8AC3E}">
        <p14:creationId xmlns:p14="http://schemas.microsoft.com/office/powerpoint/2010/main" val="1204286739"/>
      </p:ext>
    </p:extLst>
  </p:cSld>
</p:sld>
</file>

<file path=ppt/slides/slide19.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Exercițiul 5: aplicarea metodei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35 min în echipă: 5 min plan, 20 min lucru, 10 min justificare.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19</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Sarcina echipei</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Pe simulator, alege funcția corectă pentru test ventilator, învățare clapetă și actualizare ECU. Justifică alegerea.</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 predă echipa</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Ipoteza și alternativa principală.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Punctele de test, condițiile și rezultatele cu unități.</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Concluzia și dovada care o susține.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Testul de verificare după remediere.</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Criteriu: alt tehnician trebuie să poată repeta testul din fișa voastră.</a:t>
            </a:r>
            <a:endParaRPr sz="1600"/>
          </a:p>
        </p:txBody>
      </p:sp>
    </p:spTree>
    <p:extLst>
      <p:ext uri="{BB962C8B-B14F-4D97-AF65-F5344CB8AC3E}">
        <p14:creationId xmlns:p14="http://schemas.microsoft.com/office/powerpoint/2010/main" val="1204286739"/>
      </p:ext>
    </p:extLst>
  </p:cSld>
</p:sld>
</file>

<file path=ppt/slides/slide20.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Caz integrat de modul</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60 min: 10 min plan, 35 min testare, 15 min susținere.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20</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Situația de lucru</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Pe două vehicule sau rapoarte, compară identificarea, global scan, DTC și Freeze Frame. Predă raportul inițial și un plan de verificare fără ștergere prematură.</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Livrabile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Reclamație, simptom confirmat și raport inițial.</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Ipoteze ordonate și măsurători documentate.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Cauza demonstrată și remedierea justificată.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Verificare comparabilă cu situația inițială.</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Instructorul dezvăluie cauza numai după prezentarea dovezilor.</a:t>
            </a:r>
            <a:endParaRPr sz="1600"/>
          </a:p>
        </p:txBody>
      </p:sp>
    </p:spTree>
    <p:extLst>
      <p:ext uri="{BB962C8B-B14F-4D97-AF65-F5344CB8AC3E}">
        <p14:creationId xmlns:p14="http://schemas.microsoft.com/office/powerpoint/2010/main" val="1204286739"/>
      </p:ext>
    </p:extLst>
  </p:cSld>
</p:sld>
</file>

<file path=ppt/slides/slide21.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3EACDA9-59FA-4D02-9D55-679EB84A8901}"/>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2B480EB1-63FE-433F-A261-EBAF369EA002}"/>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Grila pentru proba practică</a:t>
            </a:r>
            <a:endParaRPr sz="2500"/>
          </a:p>
        </p:txBody>
      </p:sp>
      <p:sp>
        <p:nvSpPr>
          <p:cNvPr id="4" name="Text 2">
            <a:extLst xmlns:a="http://schemas.openxmlformats.org/drawingml/2006/main">
              <a:ext uri="{FF2B5EF4-FFF2-40B4-BE49-F238E27FC236}">
                <a16:creationId xmlns:a16="http://schemas.microsoft.com/office/drawing/2014/main" id="{47E93E4D-AA8D-459E-9241-92BF57F8E298}"/>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puncte. Prag didactic propus: 14/20 și toate regulile de siguranță respectate.</a:t>
            </a:r>
            <a:endParaRPr sz="1150"/>
          </a:p>
        </p:txBody>
      </p:sp>
      <p:sp>
        <p:nvSpPr>
          <p:cNvPr id="5" name="Text 3">
            <a:extLst xmlns:a="http://schemas.openxmlformats.org/drawingml/2006/main">
              <a:ext uri="{FF2B5EF4-FFF2-40B4-BE49-F238E27FC236}">
                <a16:creationId xmlns:a16="http://schemas.microsoft.com/office/drawing/2014/main" id="{A4B52440-045E-40AB-A5C3-4AAF45056F0B}"/>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6685D601-AA69-49D4-9359-F08BA2991833}"/>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21</a:t>
            </a:r>
            <a:endParaRPr sz="900"/>
          </a:p>
        </p:txBody>
      </p:sp>
      <p:sp>
        <p:nvSpPr>
          <p:cNvPr id="7" name="Shape 5">
            <a:extLst xmlns:a="http://schemas.openxmlformats.org/drawingml/2006/main">
              <a:ext uri="{FF2B5EF4-FFF2-40B4-BE49-F238E27FC236}">
                <a16:creationId xmlns:a16="http://schemas.microsoft.com/office/drawing/2014/main" id="{D7088D65-288F-4F5A-9670-919F156C34D9}"/>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75035BEC-212E-4937-B444-6EDE2DE2EC6D}"/>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Criteriu</a:t>
            </a:r>
            <a:endParaRPr sz="1300"/>
          </a:p>
        </p:txBody>
      </p:sp>
      <p:sp>
        <p:nvSpPr>
          <p:cNvPr id="9" name="Text 7">
            <a:extLst xmlns:a="http://schemas.openxmlformats.org/drawingml/2006/main">
              <a:ext uri="{FF2B5EF4-FFF2-40B4-BE49-F238E27FC236}">
                <a16:creationId xmlns:a16="http://schemas.microsoft.com/office/drawing/2014/main" id="{449B49A9-1DB4-49CE-BC87-C4BA857E96A9}"/>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Dovadă și punctaj</a:t>
            </a:r>
            <a:endParaRPr sz="1300"/>
          </a:p>
        </p:txBody>
      </p:sp>
      <p:sp>
        <p:nvSpPr>
          <p:cNvPr id="10" name="Shape 8">
            <a:extLst xmlns:a="http://schemas.openxmlformats.org/drawingml/2006/main">
              <a:ext uri="{FF2B5EF4-FFF2-40B4-BE49-F238E27FC236}">
                <a16:creationId xmlns:a16="http://schemas.microsoft.com/office/drawing/2014/main" id="{39904395-3DCD-4040-8B6C-04699CA098AD}"/>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A99BBCD1-C52C-4872-969F-7A6385244ED0}"/>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Simptom și context</a:t>
            </a:r>
            <a:endParaRPr sz="1400"/>
          </a:p>
        </p:txBody>
      </p:sp>
      <p:sp>
        <p:nvSpPr>
          <p:cNvPr id="12" name="Text 10">
            <a:extLst xmlns:a="http://schemas.openxmlformats.org/drawingml/2006/main">
              <a:ext uri="{FF2B5EF4-FFF2-40B4-BE49-F238E27FC236}">
                <a16:creationId xmlns:a16="http://schemas.microsoft.com/office/drawing/2014/main" id="{F72A34E3-8134-4E69-A0E7-F887C095A161}"/>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condiții clare, reproducere și raport inițial</a:t>
            </a:r>
            <a:endParaRPr sz="1300"/>
          </a:p>
        </p:txBody>
      </p:sp>
      <p:sp>
        <p:nvSpPr>
          <p:cNvPr id="13" name="Shape 11">
            <a:extLst xmlns:a="http://schemas.openxmlformats.org/drawingml/2006/main">
              <a:ext uri="{FF2B5EF4-FFF2-40B4-BE49-F238E27FC236}">
                <a16:creationId xmlns:a16="http://schemas.microsoft.com/office/drawing/2014/main" id="{1D1907A6-D8DC-4F09-81AD-E0E46179EDA0}"/>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7B5387D6-948B-4411-95C4-B8C4D3CEA16E}"/>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Plan și ipoteze</a:t>
            </a:r>
            <a:endParaRPr sz="1400"/>
          </a:p>
        </p:txBody>
      </p:sp>
      <p:sp>
        <p:nvSpPr>
          <p:cNvPr id="15" name="Text 13">
            <a:extLst xmlns:a="http://schemas.openxmlformats.org/drawingml/2006/main">
              <a:ext uri="{FF2B5EF4-FFF2-40B4-BE49-F238E27FC236}">
                <a16:creationId xmlns:a16="http://schemas.microsoft.com/office/drawing/2014/main" id="{D690CB19-A9BC-4C54-9F39-06AAE89CA9E9}"/>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ipoteze plauzibile, ordonate și testabile</a:t>
            </a:r>
            <a:endParaRPr sz="1300"/>
          </a:p>
        </p:txBody>
      </p:sp>
      <p:sp>
        <p:nvSpPr>
          <p:cNvPr id="16" name="Shape 14">
            <a:extLst xmlns:a="http://schemas.openxmlformats.org/drawingml/2006/main">
              <a:ext uri="{FF2B5EF4-FFF2-40B4-BE49-F238E27FC236}">
                <a16:creationId xmlns:a16="http://schemas.microsoft.com/office/drawing/2014/main" id="{D7AF5AF3-3227-40C6-AB2F-720789272BE4}"/>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CF3DA718-7198-45C6-951E-2EFADC2DF1BE}"/>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Măsurători</a:t>
            </a:r>
            <a:endParaRPr sz="1400"/>
          </a:p>
        </p:txBody>
      </p:sp>
      <p:sp>
        <p:nvSpPr>
          <p:cNvPr id="18" name="Text 16">
            <a:extLst xmlns:a="http://schemas.openxmlformats.org/drawingml/2006/main">
              <a:ext uri="{FF2B5EF4-FFF2-40B4-BE49-F238E27FC236}">
                <a16:creationId xmlns:a16="http://schemas.microsoft.com/office/drawing/2014/main" id="{CFDD1507-7519-434C-B8D1-C5E4CF39EA31}"/>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metodă corectă, puncte de test și unități</a:t>
            </a:r>
            <a:endParaRPr sz="1300"/>
          </a:p>
        </p:txBody>
      </p:sp>
      <p:sp>
        <p:nvSpPr>
          <p:cNvPr id="19" name="Shape 17">
            <a:extLst xmlns:a="http://schemas.openxmlformats.org/drawingml/2006/main">
              <a:ext uri="{FF2B5EF4-FFF2-40B4-BE49-F238E27FC236}">
                <a16:creationId xmlns:a16="http://schemas.microsoft.com/office/drawing/2014/main" id="{AB087C7A-F49D-47CF-8F96-376B67C4B6A2}"/>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A140A0EA-8D09-4852-B3B3-D4D6A995159C}"/>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Cauză și remediere</a:t>
            </a:r>
            <a:endParaRPr sz="1400"/>
          </a:p>
        </p:txBody>
      </p:sp>
      <p:sp>
        <p:nvSpPr>
          <p:cNvPr id="21" name="Text 19">
            <a:extLst xmlns:a="http://schemas.openxmlformats.org/drawingml/2006/main">
              <a:ext uri="{FF2B5EF4-FFF2-40B4-BE49-F238E27FC236}">
                <a16:creationId xmlns:a16="http://schemas.microsoft.com/office/drawing/2014/main" id="{E98B56FC-EB00-4030-B1BE-3087BECA9B7B}"/>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concluzie susținută, alternative eliminate</a:t>
            </a:r>
            <a:endParaRPr sz="1300"/>
          </a:p>
        </p:txBody>
      </p:sp>
      <p:sp>
        <p:nvSpPr>
          <p:cNvPr id="22" name="Shape 20">
            <a:extLst xmlns:a="http://schemas.openxmlformats.org/drawingml/2006/main">
              <a:ext uri="{FF2B5EF4-FFF2-40B4-BE49-F238E27FC236}">
                <a16:creationId xmlns:a16="http://schemas.microsoft.com/office/drawing/2014/main" id="{6AABE243-F71A-4312-9F45-E652A5637725}"/>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78AFA4F2-4B06-4158-BBF6-787D9FC92D2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Verificare și raport</a:t>
            </a:r>
            <a:endParaRPr sz="1400"/>
          </a:p>
        </p:txBody>
      </p:sp>
      <p:sp>
        <p:nvSpPr>
          <p:cNvPr id="24" name="Text 22">
            <a:extLst xmlns:a="http://schemas.openxmlformats.org/drawingml/2006/main">
              <a:ext uri="{FF2B5EF4-FFF2-40B4-BE49-F238E27FC236}">
                <a16:creationId xmlns:a16="http://schemas.microsoft.com/office/drawing/2014/main" id="{C8C37849-0005-48C0-9B86-39C9503278A5}"/>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0–4 p: repetarea condițiilor, rezultat și limite</a:t>
            </a:r>
            <a:endParaRPr sz="1300"/>
          </a:p>
        </p:txBody>
      </p:sp>
      <p:sp>
        <p:nvSpPr>
          <p:cNvPr id="25" name="Shape 23">
            <a:extLst xmlns:a="http://schemas.openxmlformats.org/drawingml/2006/main">
              <a:ext uri="{FF2B5EF4-FFF2-40B4-BE49-F238E27FC236}">
                <a16:creationId xmlns:a16="http://schemas.microsoft.com/office/drawing/2014/main" id="{5DC971E8-F180-4539-A453-2C9B6394C835}"/>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65CFBF8E-C70C-4BAA-8BAC-22412AE5E50E}"/>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Siguranța este obligatorie. Acțiunile nesigure opresc proba.</a:t>
            </a:r>
            <a:endParaRPr sz="1600"/>
          </a:p>
        </p:txBody>
      </p:sp>
    </p:spTree>
    <p:extLst>
      <p:ext uri="{BB962C8B-B14F-4D97-AF65-F5344CB8AC3E}">
        <p14:creationId xmlns:p14="http://schemas.microsoft.com/office/powerpoint/2010/main" val="1907230358"/>
      </p:ext>
    </p:extLst>
  </p:cSld>
</p:sld>
</file>

<file path=ppt/slides/slide22.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Evaluare: întrebări de înțelegere</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30 min în total: 15 min întrebări, 15 min mini-caz. Fără răspunsuri pe ecran.</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22</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Întrebările 1–3</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1. De ce OBD generic nu înlocuiește global scan?</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2. Un DTC current confirmă piesa defectă?</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3. Ce pierzi dacă ștergi înainte de salvare?</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Întrebările 4–5</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4. Ready înseamnă că vehiculul nu are nicio defecțiune?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5. O comandă acceptată dovedește că actuatorul funcționează?</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2 puncte pe întrebare: explicație corectă și implicație practică.</a:t>
            </a:r>
            <a:endParaRPr sz="1600"/>
          </a:p>
        </p:txBody>
      </p:sp>
    </p:spTree>
    <p:extLst>
      <p:ext uri="{BB962C8B-B14F-4D97-AF65-F5344CB8AC3E}">
        <p14:creationId xmlns:p14="http://schemas.microsoft.com/office/powerpoint/2010/main" val="1204286739"/>
      </p:ext>
    </p:extLst>
  </p:cSld>
</p:sld>
</file>

<file path=ppt/slides/slide23.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Evaluare: mini-caz</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Continuarea evaluării individuale. 10 puncte.</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23</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Date disponibile</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Exemplu: 2.800 rpm și sarcină 82%.</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Temperatură lichid: 88 °C.</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La ralanti simptomul lipsește.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Presiunea cerută diferă de cea reală.</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Cerințe</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Două ipoteze plauzibile. 2 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Două teste care separă ipotezele. 4 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Concluzie justificată și limite. 2 p</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Verificarea reparației. 2 p</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Prag didactic propus: 14/20 cumulat la întrebări și mini-caz.</a:t>
            </a:r>
            <a:endParaRPr sz="1600"/>
          </a:p>
        </p:txBody>
      </p:sp>
    </p:spTree>
    <p:extLst>
      <p:ext uri="{BB962C8B-B14F-4D97-AF65-F5344CB8AC3E}">
        <p14:creationId xmlns:p14="http://schemas.microsoft.com/office/powerpoint/2010/main" val="1204286739"/>
      </p:ext>
    </p:extLst>
  </p:cSld>
</p:sld>
</file>

<file path=ppt/slides/slide24.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3EACDA9-59FA-4D02-9D55-679EB84A8901}"/>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2B480EB1-63FE-433F-A261-EBAF369EA002}"/>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Debrief: răspunsurile esențiale</a:t>
            </a:r>
            <a:endParaRPr sz="2500"/>
          </a:p>
        </p:txBody>
      </p:sp>
      <p:sp>
        <p:nvSpPr>
          <p:cNvPr id="4" name="Text 2">
            <a:extLst xmlns:a="http://schemas.openxmlformats.org/drawingml/2006/main">
              <a:ext uri="{FF2B5EF4-FFF2-40B4-BE49-F238E27FC236}">
                <a16:creationId xmlns:a16="http://schemas.microsoft.com/office/drawing/2014/main" id="{47E93E4D-AA8D-459E-9241-92BF57F8E298}"/>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20 min: cursanții își justifică răspunsurile înainte de afișarea concluziilor.</a:t>
            </a:r>
            <a:endParaRPr sz="1150"/>
          </a:p>
        </p:txBody>
      </p:sp>
      <p:sp>
        <p:nvSpPr>
          <p:cNvPr id="5" name="Text 3">
            <a:extLst xmlns:a="http://schemas.openxmlformats.org/drawingml/2006/main">
              <a:ext uri="{FF2B5EF4-FFF2-40B4-BE49-F238E27FC236}">
                <a16:creationId xmlns:a16="http://schemas.microsoft.com/office/drawing/2014/main" id="{A4B52440-045E-40AB-A5C3-4AAF45056F0B}"/>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6685D601-AA69-49D4-9359-F08BA2991833}"/>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24</a:t>
            </a:r>
            <a:endParaRPr sz="900"/>
          </a:p>
        </p:txBody>
      </p:sp>
      <p:sp>
        <p:nvSpPr>
          <p:cNvPr id="7" name="Shape 5">
            <a:extLst xmlns:a="http://schemas.openxmlformats.org/drawingml/2006/main">
              <a:ext uri="{FF2B5EF4-FFF2-40B4-BE49-F238E27FC236}">
                <a16:creationId xmlns:a16="http://schemas.microsoft.com/office/drawing/2014/main" id="{D7088D65-288F-4F5A-9670-919F156C34D9}"/>
              </a:ext>
            </a:extLst>
          </p:cNvPr>
          <p:cNvSpPr>
            <a:spLocks xmlns:a="http://schemas.openxmlformats.org/drawingml/2006/main" noGrp="1"/>
          </p:cNvSpPr>
          <p:nvPr/>
        </p:nvSpPr>
        <p:spPr>
          <a:xfrm xmlns:a="http://schemas.openxmlformats.org/drawingml/2006/main">
            <a:off x="777240" y="1417320"/>
            <a:ext cx="10652760" cy="4389120"/>
          </a:xfrm>
          <a:prstGeom xmlns:a="http://schemas.openxmlformats.org/drawingml/2006/main" prst="roundRect">
            <a:avLst>
              <a:gd name="adj" fmla="val 1667"/>
            </a:avLst>
          </a:prstGeom>
          <a:solidFill xmlns:a="http://schemas.openxmlformats.org/drawingml/2006/main">
            <a:srgbClr val="102A3A"/>
          </a:solidFill>
          <a:ln xmlns:a="http://schemas.openxmlformats.org/drawingml/2006/main" w="12700">
            <a:solidFill>
              <a:srgbClr val="2D5568"/>
            </a:solidFill>
            <a:prstDash val="solid"/>
          </a:ln>
        </p:spPr>
      </p:sp>
      <p:sp>
        <p:nvSpPr>
          <p:cNvPr id="8" name="Text 6">
            <a:extLst xmlns:a="http://schemas.openxmlformats.org/drawingml/2006/main">
              <a:ext uri="{FF2B5EF4-FFF2-40B4-BE49-F238E27FC236}">
                <a16:creationId xmlns:a16="http://schemas.microsoft.com/office/drawing/2014/main" id="{75035BEC-212E-4937-B444-6EDE2DE2EC6D}"/>
              </a:ext>
            </a:extLst>
          </p:cNvPr>
          <p:cNvSpPr>
            <a:spLocks xmlns:a="http://schemas.openxmlformats.org/drawingml/2006/main" noGrp="1"/>
          </p:cNvSpPr>
          <p:nvPr/>
        </p:nvSpPr>
        <p:spPr>
          <a:xfrm xmlns:a="http://schemas.openxmlformats.org/drawingml/2006/main">
            <a:off x="1051560" y="1691640"/>
            <a:ext cx="283464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Întrebare</a:t>
            </a:r>
            <a:endParaRPr sz="1300"/>
          </a:p>
        </p:txBody>
      </p:sp>
      <p:sp>
        <p:nvSpPr>
          <p:cNvPr id="9" name="Text 7">
            <a:extLst xmlns:a="http://schemas.openxmlformats.org/drawingml/2006/main">
              <a:ext uri="{FF2B5EF4-FFF2-40B4-BE49-F238E27FC236}">
                <a16:creationId xmlns:a16="http://schemas.microsoft.com/office/drawing/2014/main" id="{449B49A9-1DB4-49CE-BC87-C4BA857E96A9}"/>
              </a:ext>
            </a:extLst>
          </p:cNvPr>
          <p:cNvSpPr>
            <a:spLocks xmlns:a="http://schemas.openxmlformats.org/drawingml/2006/main" noGrp="1"/>
          </p:cNvSpPr>
          <p:nvPr/>
        </p:nvSpPr>
        <p:spPr>
          <a:xfrm xmlns:a="http://schemas.openxmlformats.org/drawingml/2006/main">
            <a:off x="4480560" y="1691640"/>
            <a:ext cx="548640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10C1E6"/>
                </a:solidFill>
                <a:latin typeface="Aptos Display"/>
                <a:ea typeface="Aptos Display"/>
                <a:cs typeface="Aptos Display"/>
              </a:defRPr>
            </a:pPr>
            <a:r>
              <a:rPr sz="1350" b="1">
                <a:solidFill>
                  <a:srgbClr val="10C1E6"/>
                </a:solidFill>
                <a:latin typeface="Aptos Display"/>
                <a:ea typeface="Aptos Display"/>
                <a:cs typeface="Aptos Display"/>
              </a:rPr>
              <a:t>Ideea care trebuie demonstrată</a:t>
            </a:r>
            <a:endParaRPr sz="1300"/>
          </a:p>
        </p:txBody>
      </p:sp>
      <p:sp>
        <p:nvSpPr>
          <p:cNvPr id="10" name="Shape 8">
            <a:extLst xmlns:a="http://schemas.openxmlformats.org/drawingml/2006/main">
              <a:ext uri="{FF2B5EF4-FFF2-40B4-BE49-F238E27FC236}">
                <a16:creationId xmlns:a16="http://schemas.microsoft.com/office/drawing/2014/main" id="{39904395-3DCD-4040-8B6C-04699CA098AD}"/>
              </a:ext>
            </a:extLst>
          </p:cNvPr>
          <p:cNvSpPr>
            <a:spLocks xmlns:a="http://schemas.openxmlformats.org/drawingml/2006/main" noGrp="1"/>
          </p:cNvSpPr>
          <p:nvPr/>
        </p:nvSpPr>
        <p:spPr>
          <a:xfrm xmlns:a="http://schemas.openxmlformats.org/drawingml/2006/main">
            <a:off x="960120" y="2039112"/>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1" name="Text 9">
            <a:extLst xmlns:a="http://schemas.openxmlformats.org/drawingml/2006/main">
              <a:ext uri="{FF2B5EF4-FFF2-40B4-BE49-F238E27FC236}">
                <a16:creationId xmlns:a16="http://schemas.microsoft.com/office/drawing/2014/main" id="{A99BBCD1-C52C-4872-969F-7A6385244ED0}"/>
              </a:ext>
            </a:extLst>
          </p:cNvPr>
          <p:cNvSpPr>
            <a:spLocks xmlns:a="http://schemas.openxmlformats.org/drawingml/2006/main" noGrp="1"/>
          </p:cNvSpPr>
          <p:nvPr/>
        </p:nvSpPr>
        <p:spPr>
          <a:xfrm xmlns:a="http://schemas.openxmlformats.org/drawingml/2006/main">
            <a:off x="1051560" y="2148840"/>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1. Identificarea și acoperirea testerului</a:t>
            </a:r>
            <a:endParaRPr sz="1400"/>
          </a:p>
        </p:txBody>
      </p:sp>
      <p:sp>
        <p:nvSpPr>
          <p:cNvPr id="12" name="Text 10">
            <a:extLst xmlns:a="http://schemas.openxmlformats.org/drawingml/2006/main">
              <a:ext uri="{FF2B5EF4-FFF2-40B4-BE49-F238E27FC236}">
                <a16:creationId xmlns:a16="http://schemas.microsoft.com/office/drawing/2014/main" id="{F72A34E3-8134-4E69-A0E7-F887C095A161}"/>
              </a:ext>
            </a:extLst>
          </p:cNvPr>
          <p:cNvSpPr>
            <a:spLocks xmlns:a="http://schemas.openxmlformats.org/drawingml/2006/main" noGrp="1"/>
          </p:cNvSpPr>
          <p:nvPr/>
        </p:nvSpPr>
        <p:spPr>
          <a:xfrm xmlns:a="http://schemas.openxmlformats.org/drawingml/2006/main">
            <a:off x="4480560" y="2148840"/>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Acoperirea sa este orientată spre emisii și nu include obligatoriu toate modulele vehiculului.</a:t>
            </a:r>
            <a:endParaRPr sz="1300"/>
          </a:p>
        </p:txBody>
      </p:sp>
      <p:sp>
        <p:nvSpPr>
          <p:cNvPr id="13" name="Shape 11">
            <a:extLst xmlns:a="http://schemas.openxmlformats.org/drawingml/2006/main">
              <a:ext uri="{FF2B5EF4-FFF2-40B4-BE49-F238E27FC236}">
                <a16:creationId xmlns:a16="http://schemas.microsoft.com/office/drawing/2014/main" id="{1D1907A6-D8DC-4F09-81AD-E0E46179EDA0}"/>
              </a:ext>
            </a:extLst>
          </p:cNvPr>
          <p:cNvSpPr>
            <a:spLocks xmlns:a="http://schemas.openxmlformats.org/drawingml/2006/main" noGrp="1"/>
          </p:cNvSpPr>
          <p:nvPr/>
        </p:nvSpPr>
        <p:spPr>
          <a:xfrm xmlns:a="http://schemas.openxmlformats.org/drawingml/2006/main">
            <a:off x="960120" y="2697480"/>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4" name="Text 12">
            <a:extLst xmlns:a="http://schemas.openxmlformats.org/drawingml/2006/main">
              <a:ext uri="{FF2B5EF4-FFF2-40B4-BE49-F238E27FC236}">
                <a16:creationId xmlns:a16="http://schemas.microsoft.com/office/drawing/2014/main" id="{7B5387D6-948B-4411-95C4-B8C4D3CEA16E}"/>
              </a:ext>
            </a:extLst>
          </p:cNvPr>
          <p:cNvSpPr>
            <a:spLocks xmlns:a="http://schemas.openxmlformats.org/drawingml/2006/main" noGrp="1"/>
          </p:cNvSpPr>
          <p:nvPr/>
        </p:nvSpPr>
        <p:spPr>
          <a:xfrm xmlns:a="http://schemas.openxmlformats.org/drawingml/2006/main">
            <a:off x="1051560" y="2807208"/>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2. DTC și starea defectului</a:t>
            </a:r>
            <a:endParaRPr sz="1400"/>
          </a:p>
        </p:txBody>
      </p:sp>
      <p:sp>
        <p:nvSpPr>
          <p:cNvPr id="15" name="Text 13">
            <a:extLst xmlns:a="http://schemas.openxmlformats.org/drawingml/2006/main">
              <a:ext uri="{FF2B5EF4-FFF2-40B4-BE49-F238E27FC236}">
                <a16:creationId xmlns:a16="http://schemas.microsoft.com/office/drawing/2014/main" id="{D690CB19-A9BC-4C54-9F39-06AAE89CA9E9}"/>
              </a:ext>
            </a:extLst>
          </p:cNvPr>
          <p:cNvSpPr>
            <a:spLocks xmlns:a="http://schemas.openxmlformats.org/drawingml/2006/main" noGrp="1"/>
          </p:cNvSpPr>
          <p:nvPr/>
        </p:nvSpPr>
        <p:spPr>
          <a:xfrm xmlns:a="http://schemas.openxmlformats.org/drawingml/2006/main">
            <a:off x="4480560" y="2807208"/>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Confirmă condiția detectată în condițiile monitorului, nu automat componenta vinovată.</a:t>
            </a:r>
            <a:endParaRPr sz="1300"/>
          </a:p>
        </p:txBody>
      </p:sp>
      <p:sp>
        <p:nvSpPr>
          <p:cNvPr id="16" name="Shape 14">
            <a:extLst xmlns:a="http://schemas.openxmlformats.org/drawingml/2006/main">
              <a:ext uri="{FF2B5EF4-FFF2-40B4-BE49-F238E27FC236}">
                <a16:creationId xmlns:a16="http://schemas.microsoft.com/office/drawing/2014/main" id="{D7AF5AF3-3227-40C6-AB2F-720789272BE4}"/>
              </a:ext>
            </a:extLst>
          </p:cNvPr>
          <p:cNvSpPr>
            <a:spLocks xmlns:a="http://schemas.openxmlformats.org/drawingml/2006/main" noGrp="1"/>
          </p:cNvSpPr>
          <p:nvPr/>
        </p:nvSpPr>
        <p:spPr>
          <a:xfrm xmlns:a="http://schemas.openxmlformats.org/drawingml/2006/main">
            <a:off x="960120" y="3355848"/>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17" name="Text 15">
            <a:extLst xmlns:a="http://schemas.openxmlformats.org/drawingml/2006/main">
              <a:ext uri="{FF2B5EF4-FFF2-40B4-BE49-F238E27FC236}">
                <a16:creationId xmlns:a16="http://schemas.microsoft.com/office/drawing/2014/main" id="{CF3DA718-7198-45C6-951E-2EFADC2DF1BE}"/>
              </a:ext>
            </a:extLst>
          </p:cNvPr>
          <p:cNvSpPr>
            <a:spLocks xmlns:a="http://schemas.openxmlformats.org/drawingml/2006/main" noGrp="1"/>
          </p:cNvSpPr>
          <p:nvPr/>
        </p:nvSpPr>
        <p:spPr>
          <a:xfrm xmlns:a="http://schemas.openxmlformats.org/drawingml/2006/main">
            <a:off x="1051560" y="3465576"/>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3. Freeze Frame și dovezi</a:t>
            </a:r>
            <a:endParaRPr sz="1400"/>
          </a:p>
        </p:txBody>
      </p:sp>
      <p:sp>
        <p:nvSpPr>
          <p:cNvPr id="18" name="Text 16">
            <a:extLst xmlns:a="http://schemas.openxmlformats.org/drawingml/2006/main">
              <a:ext uri="{FF2B5EF4-FFF2-40B4-BE49-F238E27FC236}">
                <a16:creationId xmlns:a16="http://schemas.microsoft.com/office/drawing/2014/main" id="{CFDD1507-7519-434C-B8D1-C5E4CF39EA31}"/>
              </a:ext>
            </a:extLst>
          </p:cNvPr>
          <p:cNvSpPr>
            <a:spLocks xmlns:a="http://schemas.openxmlformats.org/drawingml/2006/main" noGrp="1"/>
          </p:cNvSpPr>
          <p:nvPr/>
        </p:nvSpPr>
        <p:spPr>
          <a:xfrm xmlns:a="http://schemas.openxmlformats.org/drawingml/2006/main">
            <a:off x="4480560" y="3465576"/>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Poți pierde condițiile, frecvența și legăturile temporale care ghidează diagnosticul.</a:t>
            </a:r>
            <a:endParaRPr sz="1300"/>
          </a:p>
        </p:txBody>
      </p:sp>
      <p:sp>
        <p:nvSpPr>
          <p:cNvPr id="19" name="Shape 17">
            <a:extLst xmlns:a="http://schemas.openxmlformats.org/drawingml/2006/main">
              <a:ext uri="{FF2B5EF4-FFF2-40B4-BE49-F238E27FC236}">
                <a16:creationId xmlns:a16="http://schemas.microsoft.com/office/drawing/2014/main" id="{AB087C7A-F49D-47CF-8F96-376B67C4B6A2}"/>
              </a:ext>
            </a:extLst>
          </p:cNvPr>
          <p:cNvSpPr>
            <a:spLocks xmlns:a="http://schemas.openxmlformats.org/drawingml/2006/main" noGrp="1"/>
          </p:cNvSpPr>
          <p:nvPr/>
        </p:nvSpPr>
        <p:spPr>
          <a:xfrm xmlns:a="http://schemas.openxmlformats.org/drawingml/2006/main">
            <a:off x="960120" y="4014216"/>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0" name="Text 18">
            <a:extLst xmlns:a="http://schemas.openxmlformats.org/drawingml/2006/main">
              <a:ext uri="{FF2B5EF4-FFF2-40B4-BE49-F238E27FC236}">
                <a16:creationId xmlns:a16="http://schemas.microsoft.com/office/drawing/2014/main" id="{A140A0EA-8D09-4852-B3B3-D4D6A995159C}"/>
              </a:ext>
            </a:extLst>
          </p:cNvPr>
          <p:cNvSpPr>
            <a:spLocks xmlns:a="http://schemas.openxmlformats.org/drawingml/2006/main" noGrp="1"/>
          </p:cNvSpPr>
          <p:nvPr/>
        </p:nvSpPr>
        <p:spPr>
          <a:xfrm xmlns:a="http://schemas.openxmlformats.org/drawingml/2006/main">
            <a:off x="1051560" y="4123944"/>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4. Readiness și coduri permanente</a:t>
            </a:r>
            <a:endParaRPr sz="1400"/>
          </a:p>
        </p:txBody>
      </p:sp>
      <p:sp>
        <p:nvSpPr>
          <p:cNvPr id="21" name="Text 19">
            <a:extLst xmlns:a="http://schemas.openxmlformats.org/drawingml/2006/main">
              <a:ext uri="{FF2B5EF4-FFF2-40B4-BE49-F238E27FC236}">
                <a16:creationId xmlns:a16="http://schemas.microsoft.com/office/drawing/2014/main" id="{E98B56FC-EB00-4030-B1BE-3087BECA9B7B}"/>
              </a:ext>
            </a:extLst>
          </p:cNvPr>
          <p:cNvSpPr>
            <a:spLocks xmlns:a="http://schemas.openxmlformats.org/drawingml/2006/main" noGrp="1"/>
          </p:cNvSpPr>
          <p:nvPr/>
        </p:nvSpPr>
        <p:spPr>
          <a:xfrm xmlns:a="http://schemas.openxmlformats.org/drawingml/2006/main">
            <a:off x="4480560" y="4123944"/>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Nu. Arată executarea monitorului respectiv, nu starea tuturor sistemelor.</a:t>
            </a:r>
            <a:endParaRPr sz="1300"/>
          </a:p>
        </p:txBody>
      </p:sp>
      <p:sp>
        <p:nvSpPr>
          <p:cNvPr id="22" name="Shape 20">
            <a:extLst xmlns:a="http://schemas.openxmlformats.org/drawingml/2006/main">
              <a:ext uri="{FF2B5EF4-FFF2-40B4-BE49-F238E27FC236}">
                <a16:creationId xmlns:a16="http://schemas.microsoft.com/office/drawing/2014/main" id="{6AABE243-F71A-4312-9F45-E652A5637725}"/>
              </a:ext>
            </a:extLst>
          </p:cNvPr>
          <p:cNvSpPr>
            <a:spLocks xmlns:a="http://schemas.openxmlformats.org/drawingml/2006/main" noGrp="1"/>
          </p:cNvSpPr>
          <p:nvPr/>
        </p:nvSpPr>
        <p:spPr>
          <a:xfrm xmlns:a="http://schemas.openxmlformats.org/drawingml/2006/main">
            <a:off x="960120" y="4672584"/>
            <a:ext cx="10149840" cy="0"/>
          </a:xfrm>
          <a:prstGeom xmlns:a="http://schemas.openxmlformats.org/drawingml/2006/main" prst="line">
            <a:avLst/>
          </a:prstGeom>
          <a:noFill xmlns:a="http://schemas.openxmlformats.org/drawingml/2006/main"/>
          <a:ln xmlns:a="http://schemas.openxmlformats.org/drawingml/2006/main" w="7620">
            <a:solidFill>
              <a:srgbClr val="2D5568"/>
            </a:solidFill>
            <a:prstDash val="solid"/>
          </a:ln>
        </p:spPr>
      </p:sp>
      <p:sp>
        <p:nvSpPr>
          <p:cNvPr id="23" name="Text 21">
            <a:extLst xmlns:a="http://schemas.openxmlformats.org/drawingml/2006/main">
              <a:ext uri="{FF2B5EF4-FFF2-40B4-BE49-F238E27FC236}">
                <a16:creationId xmlns:a16="http://schemas.microsoft.com/office/drawing/2014/main" id="{78AFA4F2-4B06-4158-BBF6-787D9FC92D21}"/>
              </a:ext>
            </a:extLst>
          </p:cNvPr>
          <p:cNvSpPr>
            <a:spLocks xmlns:a="http://schemas.openxmlformats.org/drawingml/2006/main" noGrp="1"/>
          </p:cNvSpPr>
          <p:nvPr/>
        </p:nvSpPr>
        <p:spPr>
          <a:xfrm xmlns:a="http://schemas.openxmlformats.org/drawingml/2006/main">
            <a:off x="1051560" y="4782312"/>
            <a:ext cx="301752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1">
                <a:solidFill>
                  <a:srgbClr val="FFFFFF"/>
                </a:solidFill>
                <a:latin typeface="Aptos Display"/>
                <a:ea typeface="Aptos Display"/>
                <a:cs typeface="Aptos Display"/>
              </a:defRPr>
            </a:pPr>
            <a:r>
              <a:rPr sz="1350" b="1">
                <a:solidFill>
                  <a:srgbClr val="FFFFFF"/>
                </a:solidFill>
                <a:latin typeface="Aptos Display"/>
                <a:ea typeface="Aptos Display"/>
                <a:cs typeface="Aptos Display"/>
              </a:rPr>
              <a:t>5. Teste active și funcții de service</a:t>
            </a:r>
            <a:endParaRPr sz="1400"/>
          </a:p>
        </p:txBody>
      </p:sp>
      <p:sp>
        <p:nvSpPr>
          <p:cNvPr id="24" name="Text 22">
            <a:extLst xmlns:a="http://schemas.openxmlformats.org/drawingml/2006/main">
              <a:ext uri="{FF2B5EF4-FFF2-40B4-BE49-F238E27FC236}">
                <a16:creationId xmlns:a16="http://schemas.microsoft.com/office/drawing/2014/main" id="{C8C37849-0005-48C0-9B86-39C9503278A5}"/>
              </a:ext>
            </a:extLst>
          </p:cNvPr>
          <p:cNvSpPr>
            <a:spLocks xmlns:a="http://schemas.openxmlformats.org/drawingml/2006/main" noGrp="1"/>
          </p:cNvSpPr>
          <p:nvPr/>
        </p:nvSpPr>
        <p:spPr>
          <a:xfrm xmlns:a="http://schemas.openxmlformats.org/drawingml/2006/main">
            <a:off x="4480560" y="4782312"/>
            <a:ext cx="6355080" cy="4572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350" b="0">
                <a:solidFill>
                  <a:srgbClr val="EAF3F8"/>
                </a:solidFill>
                <a:latin typeface="Aptos"/>
                <a:ea typeface="Aptos"/>
                <a:cs typeface="Aptos"/>
              </a:defRPr>
            </a:pPr>
            <a:r>
              <a:rPr sz="1350" b="0">
                <a:solidFill>
                  <a:srgbClr val="EAF3F8"/>
                </a:solidFill>
                <a:latin typeface="Aptos"/>
                <a:ea typeface="Aptos"/>
                <a:cs typeface="Aptos"/>
              </a:rPr>
              <a:t>Nu. Trebuie confirmat răspunsul fizic și, când este necesar, electric.</a:t>
            </a:r>
            <a:endParaRPr sz="1300"/>
          </a:p>
        </p:txBody>
      </p:sp>
      <p:sp>
        <p:nvSpPr>
          <p:cNvPr id="25" name="Shape 23">
            <a:extLst xmlns:a="http://schemas.openxmlformats.org/drawingml/2006/main">
              <a:ext uri="{FF2B5EF4-FFF2-40B4-BE49-F238E27FC236}">
                <a16:creationId xmlns:a16="http://schemas.microsoft.com/office/drawing/2014/main" id="{5DC971E8-F180-4539-A453-2C9B6394C835}"/>
              </a:ext>
            </a:extLst>
          </p:cNvPr>
          <p:cNvSpPr>
            <a:spLocks xmlns:a="http://schemas.openxmlformats.org/drawingml/2006/main" noGrp="1"/>
          </p:cNvSpPr>
          <p:nvPr/>
        </p:nvSpPr>
        <p:spPr>
          <a:xfrm xmlns:a="http://schemas.openxmlformats.org/drawingml/2006/main">
            <a:off x="1005840" y="6016752"/>
            <a:ext cx="9966960" cy="411480"/>
          </a:xfrm>
          <a:prstGeom xmlns:a="http://schemas.openxmlformats.org/drawingml/2006/main" prst="roundRect">
            <a:avLst>
              <a:gd name="adj" fmla="val 17778"/>
            </a:avLst>
          </a:prstGeom>
          <a:solidFill xmlns:a="http://schemas.openxmlformats.org/drawingml/2006/main">
            <a:srgbClr val="1A2630"/>
          </a:solidFill>
          <a:ln xmlns:a="http://schemas.openxmlformats.org/drawingml/2006/main" w="12700">
            <a:solidFill>
              <a:srgbClr val="FFB020">
                <a:alpha val="90000"/>
              </a:srgbClr>
            </a:solidFill>
            <a:prstDash val="solid"/>
          </a:ln>
        </p:spPr>
      </p:sp>
      <p:sp>
        <p:nvSpPr>
          <p:cNvPr id="26" name="Text 24">
            <a:extLst xmlns:a="http://schemas.openxmlformats.org/drawingml/2006/main">
              <a:ext uri="{FF2B5EF4-FFF2-40B4-BE49-F238E27FC236}">
                <a16:creationId xmlns:a16="http://schemas.microsoft.com/office/drawing/2014/main" id="{65CFBF8E-C70C-4BAA-8BAC-22412AE5E50E}"/>
              </a:ext>
            </a:extLst>
          </p:cNvPr>
          <p:cNvSpPr>
            <a:spLocks xmlns:a="http://schemas.openxmlformats.org/drawingml/2006/main" noGrp="1"/>
          </p:cNvSpPr>
          <p:nvPr/>
        </p:nvSpPr>
        <p:spPr>
          <a:xfrm xmlns:a="http://schemas.openxmlformats.org/drawingml/2006/main">
            <a:off x="1152144" y="6076950"/>
            <a:ext cx="9674352" cy="34290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Întrebările și mini-cazul verifică raționamentul. Practica verifică execuția.</a:t>
            </a:r>
            <a:endParaRPr sz="1600"/>
          </a:p>
        </p:txBody>
      </p:sp>
    </p:spTree>
    <p:extLst>
      <p:ext uri="{BB962C8B-B14F-4D97-AF65-F5344CB8AC3E}">
        <p14:creationId xmlns:p14="http://schemas.microsoft.com/office/powerpoint/2010/main" val="1907230358"/>
      </p:ext>
    </p:extLst>
  </p:cSld>
</p:sld>
</file>

<file path=ppt/slides/slide25.xml><?xml version="1.0" encoding="utf-8"?>
<p:sld xmlns:p="http://schemas.openxmlformats.org/presentationml/2006/main">
  <p:cSld>
    <p:bg>
      <p:bgPr>
        <a:solidFill xmlns:a="http://schemas.openxmlformats.org/drawingml/2006/main">
          <a:srgbClr val="071927"/>
        </a:solidFill>
      </p:bgPr>
    </p:bg>
    <p:spTree>
      <p:nvGrpSpPr>
        <p:cNvPr id="1" name=""/>
        <p:cNvGrpSpPr/>
        <p:nvPr/>
      </p:nvGrpSpPr>
      <p:grpSpPr>
        <a:xfrm xmlns:a="http://schemas.openxmlformats.org/drawingml/2006/main"/>
      </p:grpSpPr>
      <p:sp>
        <p:nvSpPr>
          <p:cNvPr id="2" name="Shape 0">
            <a:extLst xmlns:a="http://schemas.openxmlformats.org/drawingml/2006/main">
              <a:ext uri="{FF2B5EF4-FFF2-40B4-BE49-F238E27FC236}">
                <a16:creationId xmlns:a16="http://schemas.microsoft.com/office/drawing/2014/main" id="{1138B033-4B3A-4B44-B256-E15AD7A48E53}"/>
              </a:ext>
            </a:extLst>
          </p:cNvPr>
          <p:cNvSpPr>
            <a:spLocks xmlns:a="http://schemas.openxmlformats.org/drawingml/2006/main" noGrp="1"/>
          </p:cNvSpPr>
          <p:nvPr/>
        </p:nvSpPr>
        <p:spPr>
          <a:xfrm xmlns:a="http://schemas.openxmlformats.org/drawingml/2006/main">
            <a:off x="0" y="0"/>
            <a:ext cx="12191695" cy="73152"/>
          </a:xfrm>
          <a:prstGeom xmlns:a="http://schemas.openxmlformats.org/drawingml/2006/main" prst="rect">
            <a:avLst/>
          </a:prstGeom>
          <a:solidFill xmlns:a="http://schemas.openxmlformats.org/drawingml/2006/main">
            <a:srgbClr val="19C8F4"/>
          </a:solidFill>
          <a:ln xmlns:a="http://schemas.openxmlformats.org/drawingml/2006/main" w="12700">
            <a:solidFill>
              <a:srgbClr val="19C8F4">
                <a:alpha val="0"/>
              </a:srgbClr>
            </a:solidFill>
            <a:prstDash val="solid"/>
          </a:ln>
        </p:spPr>
      </p:sp>
      <p:sp>
        <p:nvSpPr>
          <p:cNvPr id="3" name="Text 1">
            <a:extLst xmlns:a="http://schemas.openxmlformats.org/drawingml/2006/main">
              <a:ext uri="{FF2B5EF4-FFF2-40B4-BE49-F238E27FC236}">
                <a16:creationId xmlns:a16="http://schemas.microsoft.com/office/drawing/2014/main" id="{436E321D-5311-42DC-BDC9-68E1858EEEC9}"/>
              </a:ext>
            </a:extLst>
          </p:cNvPr>
          <p:cNvSpPr>
            <a:spLocks xmlns:a="http://schemas.openxmlformats.org/drawingml/2006/main" noGrp="1"/>
          </p:cNvSpPr>
          <p:nvPr/>
        </p:nvSpPr>
        <p:spPr>
          <a:xfrm xmlns:a="http://schemas.openxmlformats.org/drawingml/2006/main">
            <a:off x="548640" y="347472"/>
            <a:ext cx="11049000" cy="4572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2500" b="1">
                <a:solidFill>
                  <a:srgbClr val="FFFFFF"/>
                </a:solidFill>
                <a:latin typeface="Aptos Display"/>
                <a:ea typeface="Aptos Display"/>
                <a:cs typeface="Aptos Display"/>
              </a:defRPr>
            </a:pPr>
            <a:r>
              <a:rPr sz="2500" b="1">
                <a:solidFill>
                  <a:srgbClr val="FFFFFF"/>
                </a:solidFill>
                <a:latin typeface="Aptos Display"/>
                <a:ea typeface="Aptos Display"/>
                <a:cs typeface="Aptos Display"/>
              </a:rPr>
              <a:t>Surse și continuarea studiului</a:t>
            </a:r>
            <a:endParaRPr sz="2500"/>
          </a:p>
        </p:txBody>
      </p:sp>
      <p:sp>
        <p:nvSpPr>
          <p:cNvPr id="4" name="Text 2">
            <a:extLst xmlns:a="http://schemas.openxmlformats.org/drawingml/2006/main">
              <a:ext uri="{FF2B5EF4-FFF2-40B4-BE49-F238E27FC236}">
                <a16:creationId xmlns:a16="http://schemas.microsoft.com/office/drawing/2014/main" id="{881DA4ED-249C-4955-B6C1-F4BAA1FC00B6}"/>
              </a:ext>
            </a:extLst>
          </p:cNvPr>
          <p:cNvSpPr>
            <a:spLocks xmlns:a="http://schemas.openxmlformats.org/drawingml/2006/main" noGrp="1"/>
          </p:cNvSpPr>
          <p:nvPr/>
        </p:nvSpPr>
        <p:spPr>
          <a:xfrm xmlns:a="http://schemas.openxmlformats.org/drawingml/2006/main">
            <a:off x="566928" y="868680"/>
            <a:ext cx="10810875" cy="266700"/>
          </a:xfrm>
          <a:prstGeom xmlns:a="http://schemas.openxmlformats.org/drawingml/2006/main" prst="rect">
            <a:avLst/>
          </a:prstGeom>
          <a:noFill xmlns:a="http://schemas.openxmlformats.org/drawingml/2006/main"/>
        </p:spPr>
        <p:txBody>
          <a:bodyPr xmlns:a="http://schemas.openxmlformats.org/drawingml/2006/main" wrap="square" lIns="254" tIns="254" rIns="254" bIns="254" anchor="ctr">
            <a:noAutofit/>
          </a:bodyPr>
          <a:lstStyle xmlns:a="http://schemas.openxmlformats.org/drawingml/2006/main"/>
          <a:p xmlns:a="http://schemas.openxmlformats.org/drawingml/2006/main">
            <a:pPr marL="0" indent="0">
              <a:buNone/>
              <a:defRPr sz="1150" b="0">
                <a:solidFill>
                  <a:srgbClr val="BCCBD3"/>
                </a:solidFill>
                <a:latin typeface="Aptos"/>
                <a:ea typeface="Aptos"/>
                <a:cs typeface="Aptos"/>
              </a:defRPr>
            </a:pPr>
            <a:r>
              <a:rPr sz="1150" b="0">
                <a:solidFill>
                  <a:srgbClr val="BCCBD3"/>
                </a:solidFill>
                <a:latin typeface="Aptos"/>
                <a:ea typeface="Aptos"/>
                <a:cs typeface="Aptos"/>
              </a:rPr>
              <a:t>Documentația tehnică se consultă pentru vehiculul concret. Linkurile sunt în notele prezentatorului.</a:t>
            </a:r>
            <a:endParaRPr sz="1150"/>
          </a:p>
        </p:txBody>
      </p:sp>
      <p:sp>
        <p:nvSpPr>
          <p:cNvPr id="5" name="Text 3">
            <a:extLst xmlns:a="http://schemas.openxmlformats.org/drawingml/2006/main">
              <a:ext uri="{FF2B5EF4-FFF2-40B4-BE49-F238E27FC236}">
                <a16:creationId xmlns:a16="http://schemas.microsoft.com/office/drawing/2014/main" id="{03DBD226-2F5B-4AC2-BFB7-4C971F099E30}"/>
              </a:ext>
            </a:extLst>
          </p:cNvPr>
          <p:cNvSpPr>
            <a:spLocks xmlns:a="http://schemas.openxmlformats.org/drawingml/2006/main" noGrp="1"/>
          </p:cNvSpPr>
          <p:nvPr/>
        </p:nvSpPr>
        <p:spPr>
          <a:xfrm xmlns:a="http://schemas.openxmlformats.org/drawingml/2006/main">
            <a:off x="411480" y="6537960"/>
            <a:ext cx="3017520" cy="164592"/>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850" b="0">
                <a:solidFill>
                  <a:srgbClr val="8CAABB"/>
                </a:solidFill>
                <a:latin typeface="Aptos"/>
                <a:ea typeface="Aptos"/>
                <a:cs typeface="Aptos"/>
              </a:defRPr>
            </a:pPr>
            <a:r>
              <a:rPr sz="850" b="0">
                <a:solidFill>
                  <a:srgbClr val="8CAABB"/>
                </a:solidFill>
                <a:latin typeface="Aptos"/>
                <a:ea typeface="Aptos"/>
                <a:cs typeface="Aptos"/>
              </a:rPr>
              <a:t>Curs Diagnostică Auto · Modulul 3</a:t>
            </a:r>
            <a:endParaRPr sz="850"/>
          </a:p>
        </p:txBody>
      </p:sp>
      <p:sp>
        <p:nvSpPr>
          <p:cNvPr id="6" name="Text 4">
            <a:extLst xmlns:a="http://schemas.openxmlformats.org/drawingml/2006/main">
              <a:ext uri="{FF2B5EF4-FFF2-40B4-BE49-F238E27FC236}">
                <a16:creationId xmlns:a16="http://schemas.microsoft.com/office/drawing/2014/main" id="{37C6ED79-CC7A-4FD4-9492-FE49FCC654B5}"/>
              </a:ext>
            </a:extLst>
          </p:cNvPr>
          <p:cNvSpPr>
            <a:spLocks xmlns:a="http://schemas.openxmlformats.org/drawingml/2006/main" noGrp="1"/>
          </p:cNvSpPr>
          <p:nvPr/>
        </p:nvSpPr>
        <p:spPr>
          <a:xfrm xmlns:a="http://schemas.openxmlformats.org/drawingml/2006/main">
            <a:off x="11384280" y="6473952"/>
            <a:ext cx="411480" cy="22860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lgn="r">
              <a:buNone/>
              <a:defRPr sz="900" b="1">
                <a:solidFill>
                  <a:srgbClr val="10C1E6"/>
                </a:solidFill>
                <a:latin typeface="Aptos Display"/>
                <a:ea typeface="Aptos Display"/>
                <a:cs typeface="Aptos Display"/>
              </a:defRPr>
            </a:pPr>
            <a:r>
              <a:rPr sz="900" b="1">
                <a:solidFill>
                  <a:srgbClr val="10C1E6"/>
                </a:solidFill>
                <a:latin typeface="Aptos Display"/>
                <a:ea typeface="Aptos Display"/>
                <a:cs typeface="Aptos Display"/>
              </a:rPr>
              <a:t>25</a:t>
            </a:r>
            <a:endParaRPr sz="900"/>
          </a:p>
        </p:txBody>
      </p:sp>
      <p:sp>
        <p:nvSpPr>
          <p:cNvPr id="7" name="Shape 5">
            <a:extLst xmlns:a="http://schemas.openxmlformats.org/drawingml/2006/main">
              <a:ext uri="{FF2B5EF4-FFF2-40B4-BE49-F238E27FC236}">
                <a16:creationId xmlns:a16="http://schemas.microsoft.com/office/drawing/2014/main" id="{FB2FB370-B832-4E53-926E-B7B5F56CA016}"/>
              </a:ext>
            </a:extLst>
          </p:cNvPr>
          <p:cNvSpPr>
            <a:spLocks xmlns:a="http://schemas.openxmlformats.org/drawingml/2006/main" noGrp="1"/>
          </p:cNvSpPr>
          <p:nvPr/>
        </p:nvSpPr>
        <p:spPr>
          <a:xfrm xmlns:a="http://schemas.openxmlformats.org/drawingml/2006/main">
            <a:off x="68580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19C8F4"/>
            </a:solidFill>
            <a:prstDash val="solid"/>
          </a:ln>
        </p:spPr>
      </p:sp>
      <p:sp>
        <p:nvSpPr>
          <p:cNvPr id="8" name="Text 6">
            <a:extLst xmlns:a="http://schemas.openxmlformats.org/drawingml/2006/main">
              <a:ext uri="{FF2B5EF4-FFF2-40B4-BE49-F238E27FC236}">
                <a16:creationId xmlns:a16="http://schemas.microsoft.com/office/drawing/2014/main" id="{6C1D755F-AD02-4ED7-97C5-54A72679783F}"/>
              </a:ext>
            </a:extLst>
          </p:cNvPr>
          <p:cNvSpPr>
            <a:spLocks xmlns:a="http://schemas.openxmlformats.org/drawingml/2006/main" noGrp="1"/>
          </p:cNvSpPr>
          <p:nvPr/>
        </p:nvSpPr>
        <p:spPr>
          <a:xfrm xmlns:a="http://schemas.openxmlformats.org/drawingml/2006/main">
            <a:off x="96012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55DDF5"/>
                </a:solidFill>
                <a:latin typeface="Aptos Display"/>
                <a:ea typeface="Aptos Display"/>
                <a:cs typeface="Aptos Display"/>
              </a:defRPr>
            </a:pPr>
            <a:r>
              <a:rPr sz="1800" b="1">
                <a:solidFill>
                  <a:srgbClr val="55DDF5"/>
                </a:solidFill>
                <a:latin typeface="Aptos Display"/>
                <a:ea typeface="Aptos Display"/>
                <a:cs typeface="Aptos Display"/>
              </a:rPr>
              <a:t>Referințe pentru modul</a:t>
            </a:r>
            <a:endParaRPr sz="1800"/>
          </a:p>
        </p:txBody>
      </p:sp>
      <p:sp>
        <p:nvSpPr>
          <p:cNvPr id="9" name="Text 7">
            <a:extLst xmlns:a="http://schemas.openxmlformats.org/drawingml/2006/main">
              <a:ext uri="{FF2B5EF4-FFF2-40B4-BE49-F238E27FC236}">
                <a16:creationId xmlns:a16="http://schemas.microsoft.com/office/drawing/2014/main" id="{B53B4DBC-E957-4BBD-B0B5-806F020A491A}"/>
              </a:ext>
            </a:extLst>
          </p:cNvPr>
          <p:cNvSpPr>
            <a:spLocks xmlns:a="http://schemas.openxmlformats.org/drawingml/2006/main" noGrp="1"/>
          </p:cNvSpPr>
          <p:nvPr/>
        </p:nvSpPr>
        <p:spPr>
          <a:xfrm xmlns:a="http://schemas.openxmlformats.org/drawingml/2006/main">
            <a:off x="105156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BAR: OBD și coduri permanente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HELLA: sisteme electrice auto</a:t>
            </a:r>
            <a:endParaRPr sz="1350"/>
          </a:p>
        </p:txBody>
      </p:sp>
      <p:sp>
        <p:nvSpPr>
          <p:cNvPr id="10" name="Shape 8">
            <a:extLst xmlns:a="http://schemas.openxmlformats.org/drawingml/2006/main">
              <a:ext uri="{FF2B5EF4-FFF2-40B4-BE49-F238E27FC236}">
                <a16:creationId xmlns:a16="http://schemas.microsoft.com/office/drawing/2014/main" id="{86CD9B55-0611-4860-A7A6-F08CDA1A8248}"/>
              </a:ext>
            </a:extLst>
          </p:cNvPr>
          <p:cNvSpPr>
            <a:spLocks xmlns:a="http://schemas.openxmlformats.org/drawingml/2006/main" noGrp="1"/>
          </p:cNvSpPr>
          <p:nvPr/>
        </p:nvSpPr>
        <p:spPr>
          <a:xfrm xmlns:a="http://schemas.openxmlformats.org/drawingml/2006/main">
            <a:off x="6263640" y="1508760"/>
            <a:ext cx="5303520" cy="4251960"/>
          </a:xfrm>
          <a:prstGeom xmlns:a="http://schemas.openxmlformats.org/drawingml/2006/main" prst="roundRect">
            <a:avLst>
              <a:gd name="adj" fmla="val 1720"/>
            </a:avLst>
          </a:prstGeom>
          <a:solidFill xmlns:a="http://schemas.openxmlformats.org/drawingml/2006/main">
            <a:srgbClr val="102A3A"/>
          </a:solidFill>
          <a:ln xmlns:a="http://schemas.openxmlformats.org/drawingml/2006/main" w="12700">
            <a:solidFill>
              <a:srgbClr val="FFB020"/>
            </a:solidFill>
            <a:prstDash val="solid"/>
          </a:ln>
        </p:spPr>
      </p:sp>
      <p:sp>
        <p:nvSpPr>
          <p:cNvPr id="11" name="Text 9">
            <a:extLst xmlns:a="http://schemas.openxmlformats.org/drawingml/2006/main">
              <a:ext uri="{FF2B5EF4-FFF2-40B4-BE49-F238E27FC236}">
                <a16:creationId xmlns:a16="http://schemas.microsoft.com/office/drawing/2014/main" id="{B5CA76E7-BDF2-4350-B4C4-AFAF199A4374}"/>
              </a:ext>
            </a:extLst>
          </p:cNvPr>
          <p:cNvSpPr>
            <a:spLocks xmlns:a="http://schemas.openxmlformats.org/drawingml/2006/main" noGrp="1"/>
          </p:cNvSpPr>
          <p:nvPr/>
        </p:nvSpPr>
        <p:spPr>
          <a:xfrm xmlns:a="http://schemas.openxmlformats.org/drawingml/2006/main">
            <a:off x="6537960" y="1783080"/>
            <a:ext cx="4754880" cy="400050"/>
          </a:xfrm>
          <a:prstGeom xmlns:a="http://schemas.openxmlformats.org/drawingml/2006/main" prst="rect">
            <a:avLst/>
          </a:prstGeom>
          <a:noFill xmlns:a="http://schemas.openxmlformats.org/drawingml/2006/main"/>
        </p:spPr>
        <p:txBody>
          <a:bodyPr xmlns:a="http://schemas.openxmlformats.org/drawingml/2006/main" wrap="square" lIns="0" tIns="0" rIns="0" bIns="0" anchor="ctr">
            <a:noAutofit/>
          </a:bodyPr>
          <a:lstStyle xmlns:a="http://schemas.openxmlformats.org/drawingml/2006/main"/>
          <a:p xmlns:a="http://schemas.openxmlformats.org/drawingml/2006/main">
            <a:pPr marL="0" indent="0">
              <a:buNone/>
              <a:defRPr sz="1800" b="1">
                <a:solidFill>
                  <a:srgbClr val="FFB311"/>
                </a:solidFill>
                <a:latin typeface="Aptos Display"/>
                <a:ea typeface="Aptos Display"/>
                <a:cs typeface="Aptos Display"/>
              </a:defRPr>
            </a:pPr>
            <a:r>
              <a:rPr sz="1800" b="1">
                <a:solidFill>
                  <a:srgbClr val="FFB311"/>
                </a:solidFill>
                <a:latin typeface="Aptos Display"/>
                <a:ea typeface="Aptos Display"/>
                <a:cs typeface="Aptos Display"/>
              </a:rPr>
              <a:t>Pentru atelier</a:t>
            </a:r>
            <a:endParaRPr sz="1800"/>
          </a:p>
        </p:txBody>
      </p:sp>
      <p:sp>
        <p:nvSpPr>
          <p:cNvPr id="12" name="Text 10">
            <a:extLst xmlns:a="http://schemas.openxmlformats.org/drawingml/2006/main">
              <a:ext uri="{FF2B5EF4-FFF2-40B4-BE49-F238E27FC236}">
                <a16:creationId xmlns:a16="http://schemas.microsoft.com/office/drawing/2014/main" id="{F4912E43-1BB9-43F7-8EDC-839649BAC475}"/>
              </a:ext>
            </a:extLst>
          </p:cNvPr>
          <p:cNvSpPr>
            <a:spLocks xmlns:a="http://schemas.openxmlformats.org/drawingml/2006/main" noGrp="1"/>
          </p:cNvSpPr>
          <p:nvPr/>
        </p:nvSpPr>
        <p:spPr>
          <a:xfrm xmlns:a="http://schemas.openxmlformats.org/drawingml/2006/main">
            <a:off x="6629400" y="2331720"/>
            <a:ext cx="4526280" cy="3000375"/>
          </a:xfrm>
          <a:prstGeom xmlns:a="http://schemas.openxmlformats.org/drawingml/2006/main" prst="rect">
            <a:avLst/>
          </a:prstGeom>
          <a:noFill xmlns:a="http://schemas.openxmlformats.org/drawingml/2006/main"/>
        </p:spPr>
        <p:txBody>
          <a:bodyPr xmlns:a="http://schemas.openxmlformats.org/drawingml/2006/main" wrap="square" lIns="635" tIns="635" rIns="635" bIns="635" anchor="t">
            <a:noAutofit/>
          </a:bodyPr>
          <a:lstStyle xmlns:a="http://schemas.openxmlformats.org/drawingml/2006/main"/>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Schema, pinoutul și procedura OEM pentru VIN.</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Valorile nominale și condițiile exacte de test.</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Buletinele tehnice și versiunea software aplicabile.</a:t>
            </a:r>
            <a:endParaRPr sz="1350"/>
          </a:p>
          <a:p xmlns:a="http://schemas.openxmlformats.org/drawingml/2006/main">
            <a:r>
              <a:rPr sz="1350">
                <a:solidFill>
                  <a:srgbClr val="EAF7FB"/>
                </a:solidFill>
              </a:rPr>
              <a:t/>
            </a:r>
            <a:endParaRPr sz="1350"/>
          </a:p>
          <a:p xmlns:a="http://schemas.openxmlformats.org/drawingml/2006/main">
            <a:pPr>
              <a:defRPr sz="1350" b="0">
                <a:solidFill>
                  <a:srgbClr val="EAF3F8"/>
                </a:solidFill>
                <a:latin typeface="Aptos"/>
                <a:ea typeface="Aptos"/>
                <a:cs typeface="Aptos"/>
              </a:defRPr>
            </a:pPr>
            <a:r>
              <a:rPr sz="1350" b="0">
                <a:solidFill>
                  <a:srgbClr val="EAF3F8"/>
                </a:solidFill>
                <a:latin typeface="Aptos"/>
                <a:ea typeface="Aptos"/>
                <a:cs typeface="Aptos"/>
              </a:rPr>
              <a:t>Fișa comună de diagnostic din Modulul 1.</a:t>
            </a:r>
            <a:endParaRPr sz="1350"/>
          </a:p>
        </p:txBody>
      </p:sp>
      <p:sp>
        <p:nvSpPr>
          <p:cNvPr id="13" name="Shape 11">
            <a:extLst xmlns:a="http://schemas.openxmlformats.org/drawingml/2006/main">
              <a:ext uri="{FF2B5EF4-FFF2-40B4-BE49-F238E27FC236}">
                <a16:creationId xmlns:a16="http://schemas.microsoft.com/office/drawing/2014/main" id="{0357E8C8-BCFC-4EBE-80F4-2A69C5AFEC9E}"/>
              </a:ext>
            </a:extLst>
          </p:cNvPr>
          <p:cNvSpPr>
            <a:spLocks xmlns:a="http://schemas.openxmlformats.org/drawingml/2006/main" noGrp="1"/>
          </p:cNvSpPr>
          <p:nvPr/>
        </p:nvSpPr>
        <p:spPr>
          <a:xfrm xmlns:a="http://schemas.openxmlformats.org/drawingml/2006/main">
            <a:off x="1097280" y="6080760"/>
            <a:ext cx="9966960" cy="393192"/>
          </a:xfrm>
          <a:prstGeom xmlns:a="http://schemas.openxmlformats.org/drawingml/2006/main" prst="roundRect">
            <a:avLst>
              <a:gd name="adj" fmla="val 18605"/>
            </a:avLst>
          </a:prstGeom>
          <a:solidFill xmlns:a="http://schemas.openxmlformats.org/drawingml/2006/main">
            <a:srgbClr val="1A2630"/>
          </a:solidFill>
          <a:ln xmlns:a="http://schemas.openxmlformats.org/drawingml/2006/main" w="12700">
            <a:solidFill>
              <a:srgbClr val="FF5C5C">
                <a:alpha val="90000"/>
              </a:srgbClr>
            </a:solidFill>
            <a:prstDash val="solid"/>
          </a:ln>
        </p:spPr>
      </p:sp>
      <p:sp>
        <p:nvSpPr>
          <p:cNvPr id="14" name="Text 12">
            <a:extLst xmlns:a="http://schemas.openxmlformats.org/drawingml/2006/main">
              <a:ext uri="{FF2B5EF4-FFF2-40B4-BE49-F238E27FC236}">
                <a16:creationId xmlns:a16="http://schemas.microsoft.com/office/drawing/2014/main" id="{6EFA2617-9351-46BF-8627-E79561276562}"/>
              </a:ext>
            </a:extLst>
          </p:cNvPr>
          <p:cNvSpPr>
            <a:spLocks xmlns:a="http://schemas.openxmlformats.org/drawingml/2006/main" noGrp="1"/>
          </p:cNvSpPr>
          <p:nvPr/>
        </p:nvSpPr>
        <p:spPr>
          <a:xfrm xmlns:a="http://schemas.openxmlformats.org/drawingml/2006/main">
            <a:off x="1243584" y="6124575"/>
            <a:ext cx="9667875" cy="323850"/>
          </a:xfrm>
          <a:prstGeom xmlns:a="http://schemas.openxmlformats.org/drawingml/2006/main" prst="rect">
            <a:avLst/>
          </a:prstGeom>
          <a:noFill xmlns:a="http://schemas.openxmlformats.org/drawingml/2006/main"/>
        </p:spPr>
        <p:txBody>
          <a:bodyPr xmlns:a="http://schemas.openxmlformats.org/drawingml/2006/main" wrap="square" lIns="381" tIns="381" rIns="381" bIns="381" anchor="ctr">
            <a:noAutofit/>
          </a:bodyPr>
          <a:lstStyle xmlns:a="http://schemas.openxmlformats.org/drawingml/2006/main"/>
          <a:p xmlns:a="http://schemas.openxmlformats.org/drawingml/2006/main">
            <a:pPr marL="0" indent="0">
              <a:buNone/>
              <a:defRPr sz="1440" b="1">
                <a:solidFill>
                  <a:srgbClr val="FFFFFF"/>
                </a:solidFill>
                <a:latin typeface="Aptos Display"/>
                <a:ea typeface="Aptos Display"/>
                <a:cs typeface="Aptos Display"/>
              </a:defRPr>
            </a:pPr>
            <a:r>
              <a:rPr sz="1440" b="1">
                <a:solidFill>
                  <a:srgbClr val="FFFFFF"/>
                </a:solidFill>
                <a:latin typeface="Aptos Display"/>
                <a:ea typeface="Aptos Display"/>
                <a:cs typeface="Aptos Display"/>
              </a:rPr>
              <a:t>Exemplele sunt didactice. Specificațiile reale se confirmă în documentația OEM.</a:t>
            </a:r>
            <a:endParaRPr sz="1600"/>
          </a:p>
        </p:txBody>
      </p:sp>
    </p:spTree>
    <p:extLst>
      <p:ext uri="{BB962C8B-B14F-4D97-AF65-F5344CB8AC3E}">
        <p14:creationId xmlns:p14="http://schemas.microsoft.com/office/powerpoint/2010/main" val="1204286739"/>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2026-09-24T18:11:58.2410000Z</dcterms:created>
  <dcterms:modified xsi:type="dcterms:W3CDTF">2026-09-24T18:11:58.2410000Z</dcterms:modified>
</coreProperties>
</file>