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charts/chart1.xml" ContentType="application/vnd.openxmlformats-officedocument.drawingml.chart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b45501871c34d1c" /><Relationship Type="http://schemas.openxmlformats.org/officeDocument/2006/relationships/extended-properties" Target="/docProps/app.xml" Id="R0c00cad2e1c3417b" /><Relationship Type="http://schemas.openxmlformats.org/officeDocument/2006/relationships/officeDocument" Target="/ppt/presentation.xml" Id="R82703e57c8b44b1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9749e7694d24e04"/>
  </p:sldMasterIdLst>
  <p:notesMasterIdLst>
    <p:notesMasterId xmlns:r="http://schemas.openxmlformats.org/officeDocument/2006/relationships" r:id="R75fd9a85ce6d4661"/>
  </p:notesMasterIdLst>
  <p:sldIdLst>
    <p:sldId xmlns:r="http://schemas.openxmlformats.org/officeDocument/2006/relationships" id="256" r:id="R78191f6114fb4515"/>
    <p:sldId xmlns:r="http://schemas.openxmlformats.org/officeDocument/2006/relationships" id="257" r:id="R364bddbce74c42b1"/>
    <p:sldId xmlns:r="http://schemas.openxmlformats.org/officeDocument/2006/relationships" id="258" r:id="R29e67acd0cd24669"/>
    <p:sldId xmlns:r="http://schemas.openxmlformats.org/officeDocument/2006/relationships" id="259" r:id="R7b5df4b502a24933"/>
    <p:sldId xmlns:r="http://schemas.openxmlformats.org/officeDocument/2006/relationships" id="260" r:id="R501970af653e427a"/>
    <p:sldId xmlns:r="http://schemas.openxmlformats.org/officeDocument/2006/relationships" id="261" r:id="R27755aacd595481a"/>
    <p:sldId xmlns:r="http://schemas.openxmlformats.org/officeDocument/2006/relationships" id="262" r:id="R9ee29e71fc074f7f"/>
    <p:sldId xmlns:r="http://schemas.openxmlformats.org/officeDocument/2006/relationships" id="263" r:id="Ra7c9f35b05e945de"/>
    <p:sldId xmlns:r="http://schemas.openxmlformats.org/officeDocument/2006/relationships" id="264" r:id="R8ba83481b5494f1f"/>
    <p:sldId xmlns:r="http://schemas.openxmlformats.org/officeDocument/2006/relationships" id="265" r:id="Rdfbb60a3a0494094"/>
    <p:sldId xmlns:r="http://schemas.openxmlformats.org/officeDocument/2006/relationships" id="266" r:id="R5f3c6622ce244543"/>
    <p:sldId xmlns:r="http://schemas.openxmlformats.org/officeDocument/2006/relationships" id="267" r:id="R339dcafe83f54b01"/>
    <p:sldId xmlns:r="http://schemas.openxmlformats.org/officeDocument/2006/relationships" id="268" r:id="R22f15d076ca24490"/>
    <p:sldId xmlns:r="http://schemas.openxmlformats.org/officeDocument/2006/relationships" id="269" r:id="R1638eda0b6db4414"/>
    <p:sldId xmlns:r="http://schemas.openxmlformats.org/officeDocument/2006/relationships" id="270" r:id="R91fd3d67359240a5"/>
    <p:sldId xmlns:r="http://schemas.openxmlformats.org/officeDocument/2006/relationships" id="271" r:id="Re5951b17aabb401a"/>
    <p:sldId xmlns:r="http://schemas.openxmlformats.org/officeDocument/2006/relationships" id="272" r:id="R479d2dc24e7743b7"/>
    <p:sldId xmlns:r="http://schemas.openxmlformats.org/officeDocument/2006/relationships" id="273" r:id="Rc867a3e30272445b"/>
    <p:sldId xmlns:r="http://schemas.openxmlformats.org/officeDocument/2006/relationships" id="274" r:id="R6ce7032f34114475"/>
    <p:sldId xmlns:r="http://schemas.openxmlformats.org/officeDocument/2006/relationships" id="275" r:id="Rec8c3d03fa4d41f2"/>
    <p:sldId xmlns:r="http://schemas.openxmlformats.org/officeDocument/2006/relationships" id="276" r:id="R08ceb92f255b4e5a"/>
    <p:sldId xmlns:r="http://schemas.openxmlformats.org/officeDocument/2006/relationships" id="277" r:id="R0976a34ebce04779"/>
    <p:sldId xmlns:r="http://schemas.openxmlformats.org/officeDocument/2006/relationships" id="278" r:id="Rd6f9d3902f2c4e5f"/>
    <p:sldId xmlns:r="http://schemas.openxmlformats.org/officeDocument/2006/relationships" id="279" r:id="Rf4a02d1a7ae14709"/>
    <p:sldId xmlns:r="http://schemas.openxmlformats.org/officeDocument/2006/relationships" id="280" r:id="R7b98a4a836254b0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2af115938954618" /><Relationship Type="http://schemas.openxmlformats.org/officeDocument/2006/relationships/slideMaster" Target="/ppt/slideMasters/slideMaster1.xml" Id="Rc9749e7694d24e04" /><Relationship Type="http://schemas.openxmlformats.org/officeDocument/2006/relationships/notesMaster" Target="/ppt/notesMasters/notesMaster1.xml" Id="R75fd9a85ce6d4661" /><Relationship Type="http://schemas.openxmlformats.org/officeDocument/2006/relationships/presProps" Target="/ppt/presProps.xml" Id="Rd9c08bf6116f4903" /><Relationship Type="http://schemas.openxmlformats.org/officeDocument/2006/relationships/viewProps" Target="/ppt/viewProps.xml" Id="R0785d0ac327e4bea" /><Relationship Type="http://schemas.openxmlformats.org/officeDocument/2006/relationships/tableStyles" Target="/ppt/tableStyles.xml" Id="Rd382623d07a74c00" /><Relationship Type="http://schemas.openxmlformats.org/officeDocument/2006/relationships/slide" Target="/ppt/slides/slide1.xml" Id="R78191f6114fb4515" /><Relationship Type="http://schemas.openxmlformats.org/officeDocument/2006/relationships/slide" Target="/ppt/slides/slide2.xml" Id="R364bddbce74c42b1" /><Relationship Type="http://schemas.openxmlformats.org/officeDocument/2006/relationships/slide" Target="/ppt/slides/slide3.xml" Id="R29e67acd0cd24669" /><Relationship Type="http://schemas.openxmlformats.org/officeDocument/2006/relationships/slide" Target="/ppt/slides/slide4.xml" Id="R7b5df4b502a24933" /><Relationship Type="http://schemas.openxmlformats.org/officeDocument/2006/relationships/slide" Target="/ppt/slides/slide5.xml" Id="R501970af653e427a" /><Relationship Type="http://schemas.openxmlformats.org/officeDocument/2006/relationships/slide" Target="/ppt/slides/slide6.xml" Id="R27755aacd595481a" /><Relationship Type="http://schemas.openxmlformats.org/officeDocument/2006/relationships/slide" Target="/ppt/slides/slide7.xml" Id="R9ee29e71fc074f7f" /><Relationship Type="http://schemas.openxmlformats.org/officeDocument/2006/relationships/slide" Target="/ppt/slides/slide8.xml" Id="Ra7c9f35b05e945de" /><Relationship Type="http://schemas.openxmlformats.org/officeDocument/2006/relationships/slide" Target="/ppt/slides/slide9.xml" Id="R8ba83481b5494f1f" /><Relationship Type="http://schemas.openxmlformats.org/officeDocument/2006/relationships/slide" Target="/ppt/slides/slide10.xml" Id="Rdfbb60a3a0494094" /><Relationship Type="http://schemas.openxmlformats.org/officeDocument/2006/relationships/slide" Target="/ppt/slides/slide11.xml" Id="R5f3c6622ce244543" /><Relationship Type="http://schemas.openxmlformats.org/officeDocument/2006/relationships/slide" Target="/ppt/slides/slide12.xml" Id="R339dcafe83f54b01" /><Relationship Type="http://schemas.openxmlformats.org/officeDocument/2006/relationships/slide" Target="/ppt/slides/slide13.xml" Id="R22f15d076ca24490" /><Relationship Type="http://schemas.openxmlformats.org/officeDocument/2006/relationships/slide" Target="/ppt/slides/slide14.xml" Id="R1638eda0b6db4414" /><Relationship Type="http://schemas.openxmlformats.org/officeDocument/2006/relationships/slide" Target="/ppt/slides/slide15.xml" Id="R91fd3d67359240a5" /><Relationship Type="http://schemas.openxmlformats.org/officeDocument/2006/relationships/slide" Target="/ppt/slides/slide16.xml" Id="Re5951b17aabb401a" /><Relationship Type="http://schemas.openxmlformats.org/officeDocument/2006/relationships/slide" Target="/ppt/slides/slide17.xml" Id="R479d2dc24e7743b7" /><Relationship Type="http://schemas.openxmlformats.org/officeDocument/2006/relationships/slide" Target="/ppt/slides/slide18.xml" Id="Rc867a3e30272445b" /><Relationship Type="http://schemas.openxmlformats.org/officeDocument/2006/relationships/slide" Target="/ppt/slides/slide19.xml" Id="R6ce7032f34114475" /><Relationship Type="http://schemas.openxmlformats.org/officeDocument/2006/relationships/slide" Target="/ppt/slides/slide20.xml" Id="Rec8c3d03fa4d41f2" /><Relationship Type="http://schemas.openxmlformats.org/officeDocument/2006/relationships/slide" Target="/ppt/slides/slide21.xml" Id="R08ceb92f255b4e5a" /><Relationship Type="http://schemas.openxmlformats.org/officeDocument/2006/relationships/slide" Target="/ppt/slides/slide22.xml" Id="R0976a34ebce04779" /><Relationship Type="http://schemas.openxmlformats.org/officeDocument/2006/relationships/slide" Target="/ppt/slides/slide23.xml" Id="Rd6f9d3902f2c4e5f" /><Relationship Type="http://schemas.openxmlformats.org/officeDocument/2006/relationships/slide" Target="/ppt/slides/slide24.xml" Id="Rf4a02d1a7ae14709" /><Relationship Type="http://schemas.openxmlformats.org/officeDocument/2006/relationships/slide" Target="/ppt/slides/slide25.xml" Id="R7b98a4a836254b0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62f6e9a887d481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7ecd964ff6d464b" /><Relationship Type="http://schemas.openxmlformats.org/officeDocument/2006/relationships/notesMaster" Target="/ppt/notesMasters/notesMaster1.xml" Id="Rf405084c8172440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83faf6339f44ff1" /><Relationship Type="http://schemas.openxmlformats.org/officeDocument/2006/relationships/notesMaster" Target="/ppt/notesMasters/notesMaster1.xml" Id="R9f8b57b93ab243e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6b7171a9d3e41cf" /><Relationship Type="http://schemas.openxmlformats.org/officeDocument/2006/relationships/notesMaster" Target="/ppt/notesMasters/notesMaster1.xml" Id="R899ecd090feb4f6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6f35cf319d64f5d" /><Relationship Type="http://schemas.openxmlformats.org/officeDocument/2006/relationships/notesMaster" Target="/ppt/notesMasters/notesMaster1.xml" Id="R04ed6198c8ff416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270e1fce3f94ceb" /><Relationship Type="http://schemas.openxmlformats.org/officeDocument/2006/relationships/notesMaster" Target="/ppt/notesMasters/notesMaster1.xml" Id="R71081ce762c44c1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a8343ed758e437d" /><Relationship Type="http://schemas.openxmlformats.org/officeDocument/2006/relationships/notesMaster" Target="/ppt/notesMasters/notesMaster1.xml" Id="Rc93ea9732af0462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6d321da925248c4" /><Relationship Type="http://schemas.openxmlformats.org/officeDocument/2006/relationships/notesMaster" Target="/ppt/notesMasters/notesMaster1.xml" Id="R0c2da931eeb041e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6df244dbfab4ebc" /><Relationship Type="http://schemas.openxmlformats.org/officeDocument/2006/relationships/notesMaster" Target="/ppt/notesMasters/notesMaster1.xml" Id="Rc8b46a35a2074ae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864b79cb9444a37" /><Relationship Type="http://schemas.openxmlformats.org/officeDocument/2006/relationships/notesMaster" Target="/ppt/notesMasters/notesMaster1.xml" Id="R759ac040f63447a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1e8297468474b34" /><Relationship Type="http://schemas.openxmlformats.org/officeDocument/2006/relationships/notesMaster" Target="/ppt/notesMasters/notesMaster1.xml" Id="R0e48fe259da041c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88b93eae4104c19" /><Relationship Type="http://schemas.openxmlformats.org/officeDocument/2006/relationships/notesMaster" Target="/ppt/notesMasters/notesMaster1.xml" Id="R84c437a4e51c43d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518985279f44411" /><Relationship Type="http://schemas.openxmlformats.org/officeDocument/2006/relationships/notesMaster" Target="/ppt/notesMasters/notesMaster1.xml" Id="R937abb886839487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c880e0e0eb04cf1" /><Relationship Type="http://schemas.openxmlformats.org/officeDocument/2006/relationships/notesMaster" Target="/ppt/notesMasters/notesMaster1.xml" Id="R4d1566b4afc04a6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ac1765bb76741ef" /><Relationship Type="http://schemas.openxmlformats.org/officeDocument/2006/relationships/notesMaster" Target="/ppt/notesMasters/notesMaster1.xml" Id="R82a6d5f4ce3f479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40e2187e09d42fd" /><Relationship Type="http://schemas.openxmlformats.org/officeDocument/2006/relationships/notesMaster" Target="/ppt/notesMasters/notesMaster1.xml" Id="R2511db4ba4514c0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a488e451757474d" /><Relationship Type="http://schemas.openxmlformats.org/officeDocument/2006/relationships/notesMaster" Target="/ppt/notesMasters/notesMaster1.xml" Id="Rcf205cbe2e78491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1c090ff64b84278" /><Relationship Type="http://schemas.openxmlformats.org/officeDocument/2006/relationships/notesMaster" Target="/ppt/notesMasters/notesMaster1.xml" Id="R6bb7beb6c9544e8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512e82347624a0b" /><Relationship Type="http://schemas.openxmlformats.org/officeDocument/2006/relationships/notesMaster" Target="/ppt/notesMasters/notesMaster1.xml" Id="R8fe1765c7c544f2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36cb53f99434540" /><Relationship Type="http://schemas.openxmlformats.org/officeDocument/2006/relationships/notesMaster" Target="/ppt/notesMasters/notesMaster1.xml" Id="R1c251b8ffdd54a0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36145b7b24e442c2" /><Relationship Type="http://schemas.openxmlformats.org/officeDocument/2006/relationships/notesMaster" Target="/ppt/notesMasters/notesMaster1.xml" Id="Rf2e108727b334740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a7ebd25433d24940" /><Relationship Type="http://schemas.openxmlformats.org/officeDocument/2006/relationships/notesMaster" Target="/ppt/notesMasters/notesMaster1.xml" Id="R7b02830e51154d4a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efbb912fab8b4c38" /><Relationship Type="http://schemas.openxmlformats.org/officeDocument/2006/relationships/notesMaster" Target="/ppt/notesMasters/notesMaster1.xml" Id="Ra123b5a6896a4a96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ac27b5f178924e7d" /><Relationship Type="http://schemas.openxmlformats.org/officeDocument/2006/relationships/notesMaster" Target="/ppt/notesMasters/notesMaster1.xml" Id="Rba4711ccab004fa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78a26702d874f80" /><Relationship Type="http://schemas.openxmlformats.org/officeDocument/2006/relationships/notesMaster" Target="/ppt/notesMasters/notesMaster1.xml" Id="Rffa84efb1c0343a8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f1c1f1f291a4450b" /><Relationship Type="http://schemas.openxmlformats.org/officeDocument/2006/relationships/notesMaster" Target="/ppt/notesMasters/notesMaster1.xml" Id="R3f27d6fb23fa47b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Deschidere: cere un exemplu de simptom relevant pentru modul. Leagă răspunsul de metoda din Modulul 1.</a:t>
            </a:r>
            <a:endParaRPr/>
          </a:p>
          <a:p xmlns:a="http://schemas.openxmlformats.org/drawingml/2006/main">
            <a:r>
              <a:t>Imagine de fundal și design preluate din prezentarea Modulului 1 furnizată de utilizator.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20 minute pentru deschidere, obiective, organizarea echipelor și pregătire.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Durata de 70 min include demonstrația și exercițiul. Practica ghidată însumează 310 minute: 5 × 50 + 60. Pauzele nu intră în cele 480 minute. La Modulul 12, cazul integrat este proba practică evaluată.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Instructor: pregătește un vehicul cunoscut bun sau un banc. Defectele se introduc reversibil numai în condiții controlate. Echipe de 3–4 persoane: operator, observator, responsabil de documentare. Rotește rolurile.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Obiectiv: Separi valoarea măsurată de valoarea calculată.</a:t>
            </a:r>
            <a:endParaRPr/>
          </a:p>
          <a:p xmlns:a="http://schemas.openxmlformats.org/drawingml/2006/main">
            <a:r>
              <a:t>Explicație și răspuns orientativ: Trebuie cunoscute tipul presiunii, referința și starea de funcționare.</a:t>
            </a:r>
            <a:endParaRPr/>
          </a:p>
          <a:p xmlns:a="http://schemas.openxmlformats.org/drawingml/2006/main">
            <a:r>
              <a:t>Discută: 180 minus 100 = 80 kPa relativ. 100 kPa este ipoteza explicită a exercițiului. Altitudinea schimbă presiunea atmosferică. Compari numai mărimi compatibile.</a:t>
            </a:r>
            <a:endParaRPr/>
          </a:p>
          <a:p xmlns:a="http://schemas.openxmlformats.org/drawingml/2006/main">
            <a:r>
              <a:t>Nu prezenta scenariul ca defect real al unei mărci.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senzori și actuatori</a:t>
            </a:r>
            <a:endParaRPr/>
          </a:p>
          <a:p xmlns:a="http://schemas.openxmlformats.org/drawingml/2006/main">
            <a:r>
              <a:t>https://www.hella.com/techworld/us/technical/sensors-and-actuators/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Demonstrație: expune datele înainte de concluzie. Cere o ipoteză și un test care o poate contrazice.</a:t>
            </a:r>
            <a:endParaRPr/>
          </a:p>
          <a:p xmlns:a="http://schemas.openxmlformats.org/drawingml/2006/main">
            <a:r>
              <a:t>Interpretare: 180 minus 100 = 80 kPa relativ. 100 kPa este ipoteza explicită a exercițiului. Altitudinea schimbă presiunea atmosferică. Compari numai mărimi compatibile.</a:t>
            </a:r>
            <a:endParaRPr/>
          </a:p>
          <a:p xmlns:a="http://schemas.openxmlformats.org/drawingml/2006/main">
            <a:r>
              <a:t>Verifică dacă participanții separă observațiile de presupuneri.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senzori și actuatori</a:t>
            </a:r>
            <a:endParaRPr/>
          </a:p>
          <a:p xmlns:a="http://schemas.openxmlformats.org/drawingml/2006/main">
            <a:r>
              <a:t>https://www.hella.com/techworld/us/technical/sensors-and-actuators/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RĂSPUNSURI PENTRU INSTRUCTOR</a:t>
            </a:r>
            <a:endParaRPr/>
          </a:p>
          <a:p xmlns:a="http://schemas.openxmlformats.org/drawingml/2006/main">
            <a:r>
              <a:t>1. 180 minus 100 = 80 kPa relativ.</a:t>
            </a:r>
            <a:endParaRPr/>
          </a:p>
          <a:p xmlns:a="http://schemas.openxmlformats.org/drawingml/2006/main">
            <a:r>
              <a:t>2. 100 kPa este ipoteza explicită a exercițiului.</a:t>
            </a:r>
            <a:endParaRPr/>
          </a:p>
          <a:p xmlns:a="http://schemas.openxmlformats.org/drawingml/2006/main">
            <a:r>
              <a:t>3. Altitudinea schimbă presiunea atmosferică.</a:t>
            </a:r>
            <a:endParaRPr/>
          </a:p>
          <a:p xmlns:a="http://schemas.openxmlformats.org/drawingml/2006/main">
            <a:r>
              <a:t>4. Compari numai mărimi compatibile.</a:t>
            </a:r>
            <a:endParaRPr/>
          </a:p>
          <a:p xmlns:a="http://schemas.openxmlformats.org/drawingml/2006/main">
            <a:r>
              <a:t>Barem formativ: 1 punct ipoteză, 1 punct test relevant, 1 punct interpretare, 1 punct verificare. O acțiune nesigură oprește exercițiul și cere reluarea instrucțiunilor.</a:t>
            </a:r>
            <a:endParaRPr/>
          </a:p>
          <a:p xmlns:a="http://schemas.openxmlformats.org/drawingml/2006/main">
            <a:r>
              <a:t>Dacă nu există echipament, folosește rapoarte și capturi pregătite. Exercițiul pe date nu certifică deprinderea de conectare.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senzori și actuatori</a:t>
            </a:r>
            <a:endParaRPr/>
          </a:p>
          <a:p xmlns:a="http://schemas.openxmlformats.org/drawingml/2006/main">
            <a:r>
              <a:t>https://www.hella.com/techworld/us/technical/sensors-and-actuators/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Obiectiv: Folosești stări cunoscute pentru verificări rapide.</a:t>
            </a:r>
            <a:endParaRPr/>
          </a:p>
          <a:p xmlns:a="http://schemas.openxmlformats.org/drawingml/2006/main">
            <a:r>
              <a:t>Explicație și răspuns orientativ: După stabilizare termică, cu influențele externe și istoricul opririi cunoscute.</a:t>
            </a:r>
            <a:endParaRPr/>
          </a:p>
          <a:p xmlns:a="http://schemas.openxmlformats.org/drawingml/2006/main">
            <a:r>
              <a:t>Discută: ECT este neplauzibil în cazul dat. Verifici senzorul, cablajul și datele substitute. Nu folosești un prag universal de diferență. Concluzia include condițiile de staționare.</a:t>
            </a:r>
            <a:endParaRPr/>
          </a:p>
          <a:p xmlns:a="http://schemas.openxmlformats.org/drawingml/2006/main">
            <a:r>
              <a:t>Nu prezenta scenariul ca defect real al unei mărci.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senzor temperatură lichid</a:t>
            </a:r>
            <a:endParaRPr/>
          </a:p>
          <a:p xmlns:a="http://schemas.openxmlformats.org/drawingml/2006/main">
            <a:r>
              <a:t>https://www.hella.com/salesapp/production/5641/BI_HELLA_Temperature_Sensors_EN.pdf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Demonstrație: expune datele înainte de concluzie. Cere o ipoteză și un test care o poate contrazice.</a:t>
            </a:r>
            <a:endParaRPr/>
          </a:p>
          <a:p xmlns:a="http://schemas.openxmlformats.org/drawingml/2006/main">
            <a:r>
              <a:t>Interpretare: ECT este neplauzibil în cazul dat. Verifici senzorul, cablajul și datele substitute. Nu folosești un prag universal de diferență. Concluzia include condițiile de staționare.</a:t>
            </a:r>
            <a:endParaRPr/>
          </a:p>
          <a:p xmlns:a="http://schemas.openxmlformats.org/drawingml/2006/main">
            <a:r>
              <a:t>Verifică dacă participanții separă observațiile de presupuneri.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senzor temperatură lichid</a:t>
            </a:r>
            <a:endParaRPr/>
          </a:p>
          <a:p xmlns:a="http://schemas.openxmlformats.org/drawingml/2006/main">
            <a:r>
              <a:t>https://www.hella.com/salesapp/production/5641/BI_HELLA_Temperature_Sensors_EN.pdf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RĂSPUNSURI PENTRU INSTRUCTOR</a:t>
            </a:r>
            <a:endParaRPr/>
          </a:p>
          <a:p xmlns:a="http://schemas.openxmlformats.org/drawingml/2006/main">
            <a:r>
              <a:t>1. ECT este neplauzibil în cazul dat.</a:t>
            </a:r>
            <a:endParaRPr/>
          </a:p>
          <a:p xmlns:a="http://schemas.openxmlformats.org/drawingml/2006/main">
            <a:r>
              <a:t>2. Verifici senzorul, cablajul și datele substitute.</a:t>
            </a:r>
            <a:endParaRPr/>
          </a:p>
          <a:p xmlns:a="http://schemas.openxmlformats.org/drawingml/2006/main">
            <a:r>
              <a:t>3. Nu folosești un prag universal de diferență.</a:t>
            </a:r>
            <a:endParaRPr/>
          </a:p>
          <a:p xmlns:a="http://schemas.openxmlformats.org/drawingml/2006/main">
            <a:r>
              <a:t>4. Concluzia include condițiile de staționare.</a:t>
            </a:r>
            <a:endParaRPr/>
          </a:p>
          <a:p xmlns:a="http://schemas.openxmlformats.org/drawingml/2006/main">
            <a:r>
              <a:t>Barem formativ: 1 punct ipoteză, 1 punct test relevant, 1 punct interpretare, 1 punct verificare. O acțiune nesigură oprește exercițiul și cere reluarea instrucțiunilor.</a:t>
            </a:r>
            <a:endParaRPr/>
          </a:p>
          <a:p xmlns:a="http://schemas.openxmlformats.org/drawingml/2006/main">
            <a:r>
              <a:t>Dacă nu există echipament, folosește rapoarte și capturi pregătite. Exercițiul pe date nu certifică deprinderea de conectare.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senzor temperatură lichid</a:t>
            </a:r>
            <a:endParaRPr/>
          </a:p>
          <a:p xmlns:a="http://schemas.openxmlformats.org/drawingml/2006/main">
            <a:r>
              <a:t>https://www.hella.com/salesapp/production/5641/BI_HELLA_Temperature_Sensors_EN.pdf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Obiectiv: Interpretezi răspunsul unui sistem în timp.</a:t>
            </a:r>
            <a:endParaRPr/>
          </a:p>
          <a:p xmlns:a="http://schemas.openxmlformats.org/drawingml/2006/main">
            <a:r>
              <a:t>Explicație și răspuns orientativ: O abatere de reglare în condițiile observate. Cauza cere teste suplimentare.</a:t>
            </a:r>
            <a:endParaRPr/>
          </a:p>
          <a:p xmlns:a="http://schemas.openxmlformats.org/drawingml/2006/main">
            <a:r>
              <a:t>Discută: Insuficiența alimentării este o ipoteză. Semnalul eronat de presiune este alta. Testele independente le separă. Comanda mare nu dovedește pompă defectă.</a:t>
            </a:r>
            <a:endParaRPr/>
          </a:p>
          <a:p xmlns:a="http://schemas.openxmlformats.org/drawingml/2006/main">
            <a:r>
              <a:t>Nu prezenta scenariul ca defect real al unei mărci.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Delphi: diagnosticul injectoarelor Common Rail</a:t>
            </a:r>
            <a:endParaRPr/>
          </a:p>
          <a:p xmlns:a="http://schemas.openxmlformats.org/drawingml/2006/main">
            <a:r>
              <a:t>https://www.delphiautoparts.com/en-gb/products-and-technologies/gasoline-fuel-systems/fuel-injection-system/petrol-fuel-injection/best-practice-advice-for-servicing-common-rail-injectors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Datele complete ale scenariului: Caz didactic la accelerație. Cerut: 800 bar. Real: 420 bar. Comanda de reglare se modifică. Valorile nu sunt limite de service.</a:t>
            </a:r>
            <a:endParaRPr/>
          </a:p>
          <a:p xmlns:a="http://schemas.openxmlformats.org/drawingml/2006/main">
            <a:r>
              <a:t>Insuficiența alimentării este o ipoteză. Semnalul eronat de presiune este alta. Testele independente le separă. Comanda mare nu dovedește pompă defectă.</a:t>
            </a:r>
            <a:endParaRPr/>
          </a:p>
          <a:p xmlns:a="http://schemas.openxmlformats.org/drawingml/2006/main">
            <a:r>
              <a:t>Grafic cu date didactice originale, fără valoare de specificație. Aceeași accelerație. Comanda de reglare se modifică. Date didactice.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Delphi: diagnosticul injectoarelor Common Rail</a:t>
            </a:r>
            <a:endParaRPr/>
          </a:p>
          <a:p xmlns:a="http://schemas.openxmlformats.org/drawingml/2006/main">
            <a:r>
              <a:t>https://www.delphiautoparts.com/en-gb/products-and-technologies/gasoline-fuel-systems/fuel-injection-system/petrol-fuel-injection/best-practice-advice-for-servicing-common-rail-injectors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RĂSPUNSURI PENTRU INSTRUCTOR</a:t>
            </a:r>
            <a:endParaRPr/>
          </a:p>
          <a:p xmlns:a="http://schemas.openxmlformats.org/drawingml/2006/main">
            <a:r>
              <a:t>1. Insuficiența alimentării este o ipoteză.</a:t>
            </a:r>
            <a:endParaRPr/>
          </a:p>
          <a:p xmlns:a="http://schemas.openxmlformats.org/drawingml/2006/main">
            <a:r>
              <a:t>2. Semnalul eronat de presiune este alta.</a:t>
            </a:r>
            <a:endParaRPr/>
          </a:p>
          <a:p xmlns:a="http://schemas.openxmlformats.org/drawingml/2006/main">
            <a:r>
              <a:t>3. Testele independente le separă.</a:t>
            </a:r>
            <a:endParaRPr/>
          </a:p>
          <a:p xmlns:a="http://schemas.openxmlformats.org/drawingml/2006/main">
            <a:r>
              <a:t>4. Comanda mare nu dovedește pompă defectă.</a:t>
            </a:r>
            <a:endParaRPr/>
          </a:p>
          <a:p xmlns:a="http://schemas.openxmlformats.org/drawingml/2006/main">
            <a:r>
              <a:t>Barem formativ: 1 punct ipoteză, 1 punct test relevant, 1 punct interpretare, 1 punct verificare. O acțiune nesigură oprește exercițiul și cere reluarea instrucțiunilor.</a:t>
            </a:r>
            <a:endParaRPr/>
          </a:p>
          <a:p xmlns:a="http://schemas.openxmlformats.org/drawingml/2006/main">
            <a:r>
              <a:t>Dacă nu există echipament, folosește rapoarte și capturi pregătite. Exercițiul pe date nu certifică deprinderea de conectare.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Delphi: diagnosticul injectoarelor Common Rail</a:t>
            </a:r>
            <a:endParaRPr/>
          </a:p>
          <a:p xmlns:a="http://schemas.openxmlformats.org/drawingml/2006/main">
            <a:r>
              <a:t>https://www.delphiautoparts.com/en-gb/products-and-technologies/gasoline-fuel-systems/fuel-injection-system/petrol-fuel-injection/best-practice-advice-for-servicing-common-rail-injectors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Obiectiv: Construiești un grup mic de PID-uri utile.</a:t>
            </a:r>
            <a:endParaRPr/>
          </a:p>
          <a:p xmlns:a="http://schemas.openxmlformats.org/drawingml/2006/main">
            <a:r>
              <a:t>Explicație și răspuns orientativ: Nu. Traseul gazelor și răspunsul motorului trebuie verificate.</a:t>
            </a:r>
            <a:endParaRPr/>
          </a:p>
          <a:p xmlns:a="http://schemas.openxmlformats.org/drawingml/2006/main">
            <a:r>
              <a:t>Discută: Poziția poate arăta deplasare fără debit. MAF trebuie interpretat în strategia acelui motor. Depunerile sunt ipoteză, nu verdict. Include turație, sarcină și condițiile de activare.</a:t>
            </a:r>
            <a:endParaRPr/>
          </a:p>
          <a:p xmlns:a="http://schemas.openxmlformats.org/drawingml/2006/main">
            <a:r>
              <a:t>Nu prezenta scenariul ca defect real al unei mărci.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verificarea MAF</a:t>
            </a:r>
            <a:endParaRPr/>
          </a:p>
          <a:p xmlns:a="http://schemas.openxmlformats.org/drawingml/2006/main">
            <a:r>
              <a:t>https://www.hella.com/techworld/uk/technical/sensors-and-actuators/check-air-mass-sensor/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Demonstrație: expune datele înainte de concluzie. Cere o ipoteză și un test care o poate contrazice.</a:t>
            </a:r>
            <a:endParaRPr/>
          </a:p>
          <a:p xmlns:a="http://schemas.openxmlformats.org/drawingml/2006/main">
            <a:r>
              <a:t>Interpretare: Poziția poate arăta deplasare fără debit. MAF trebuie interpretat în strategia acelui motor. Depunerile sunt ipoteză, nu verdict. Include turație, sarcină și condițiile de activare.</a:t>
            </a:r>
            <a:endParaRPr/>
          </a:p>
          <a:p xmlns:a="http://schemas.openxmlformats.org/drawingml/2006/main">
            <a:r>
              <a:t>Verifică dacă participanții separă observațiile de presupuneri.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verificarea MAF</a:t>
            </a:r>
            <a:endParaRPr/>
          </a:p>
          <a:p xmlns:a="http://schemas.openxmlformats.org/drawingml/2006/main">
            <a:r>
              <a:t>https://www.hella.com/techworld/uk/technical/sensors-and-actuators/check-air-mass-sensor/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RĂSPUNSURI PENTRU INSTRUCTOR</a:t>
            </a:r>
            <a:endParaRPr/>
          </a:p>
          <a:p xmlns:a="http://schemas.openxmlformats.org/drawingml/2006/main">
            <a:r>
              <a:t>1. Poziția poate arăta deplasare fără debit.</a:t>
            </a:r>
            <a:endParaRPr/>
          </a:p>
          <a:p xmlns:a="http://schemas.openxmlformats.org/drawingml/2006/main">
            <a:r>
              <a:t>2. MAF trebuie interpretat în strategia acelui motor.</a:t>
            </a:r>
            <a:endParaRPr/>
          </a:p>
          <a:p xmlns:a="http://schemas.openxmlformats.org/drawingml/2006/main">
            <a:r>
              <a:t>3. Depunerile sunt ipoteză, nu verdict.</a:t>
            </a:r>
            <a:endParaRPr/>
          </a:p>
          <a:p xmlns:a="http://schemas.openxmlformats.org/drawingml/2006/main">
            <a:r>
              <a:t>4. Include turație, sarcină și condițiile de activare.</a:t>
            </a:r>
            <a:endParaRPr/>
          </a:p>
          <a:p xmlns:a="http://schemas.openxmlformats.org/drawingml/2006/main">
            <a:r>
              <a:t>Barem formativ: 1 punct ipoteză, 1 punct test relevant, 1 punct interpretare, 1 punct verificare. O acțiune nesigură oprește exercițiul și cere reluarea instrucțiunilor.</a:t>
            </a:r>
            <a:endParaRPr/>
          </a:p>
          <a:p xmlns:a="http://schemas.openxmlformats.org/drawingml/2006/main">
            <a:r>
              <a:t>Dacă nu există echipament, folosește rapoarte și capturi pregătite. Exercițiul pe date nu certifică deprinderea de conectare.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verificarea MAF</a:t>
            </a:r>
            <a:endParaRPr/>
          </a:p>
          <a:p xmlns:a="http://schemas.openxmlformats.org/drawingml/2006/main">
            <a:r>
              <a:t>https://www.hella.com/techworld/uk/technical/sensors-and-actuators/check-air-mass-sensor/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Obiectiv: Alegi o captură care surprinde evenimentul.</a:t>
            </a:r>
            <a:endParaRPr/>
          </a:p>
          <a:p xmlns:a="http://schemas.openxmlformats.org/drawingml/2006/main">
            <a:r>
              <a:t>Explicație și răspuns orientativ: Folosești o măsurare mai rapidă și sincronizată, de regulă osciloscopul.</a:t>
            </a:r>
            <a:endParaRPr/>
          </a:p>
          <a:p xmlns:a="http://schemas.openxmlformats.org/drawingml/2006/main">
            <a:r>
              <a:t>Discută: RPM, sincronizare și alimentare sunt utile în log. Pentru semnalul CKP folosești captură adecvată. Criteriul este evenimentul corelat cu simptomul. Absența din log nu dovedește absența defectului.</a:t>
            </a:r>
            <a:endParaRPr/>
          </a:p>
          <a:p xmlns:a="http://schemas.openxmlformats.org/drawingml/2006/main">
            <a:r>
              <a:t>Nu prezenta scenariul ca defect real al unei mărci.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ghid de diagnostic cu osciloscop</a:t>
            </a:r>
            <a:endParaRPr/>
          </a:p>
          <a:p xmlns:a="http://schemas.openxmlformats.org/drawingml/2006/main">
            <a:r>
              <a:t>https://www.picoauto.com/download/documents/manuals/picoscope-guide-to-oscilloscope-diagnostics.pdf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Demonstrație: expune datele înainte de concluzie. Cere o ipoteză și un test care o poate contrazice.</a:t>
            </a:r>
            <a:endParaRPr/>
          </a:p>
          <a:p xmlns:a="http://schemas.openxmlformats.org/drawingml/2006/main">
            <a:r>
              <a:t>Interpretare: RPM, sincronizare și alimentare sunt utile în log. Pentru semnalul CKP folosești captură adecvată. Criteriul este evenimentul corelat cu simptomul. Absența din log nu dovedește absența defectului.</a:t>
            </a:r>
            <a:endParaRPr/>
          </a:p>
          <a:p xmlns:a="http://schemas.openxmlformats.org/drawingml/2006/main">
            <a:r>
              <a:t>Verifică dacă participanții separă observațiile de presupuneri.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ghid de diagnostic cu osciloscop</a:t>
            </a:r>
            <a:endParaRPr/>
          </a:p>
          <a:p xmlns:a="http://schemas.openxmlformats.org/drawingml/2006/main">
            <a:r>
              <a:t>https://www.picoauto.com/download/documents/manuals/picoscope-guide-to-oscilloscope-diagnostics.pdf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RĂSPUNSURI PENTRU INSTRUCTOR</a:t>
            </a:r>
            <a:endParaRPr/>
          </a:p>
          <a:p xmlns:a="http://schemas.openxmlformats.org/drawingml/2006/main">
            <a:r>
              <a:t>1. RPM, sincronizare și alimentare sunt utile în log.</a:t>
            </a:r>
            <a:endParaRPr/>
          </a:p>
          <a:p xmlns:a="http://schemas.openxmlformats.org/drawingml/2006/main">
            <a:r>
              <a:t>2. Pentru semnalul CKP folosești captură adecvată.</a:t>
            </a:r>
            <a:endParaRPr/>
          </a:p>
          <a:p xmlns:a="http://schemas.openxmlformats.org/drawingml/2006/main">
            <a:r>
              <a:t>3. Criteriul este evenimentul corelat cu simptomul.</a:t>
            </a:r>
            <a:endParaRPr/>
          </a:p>
          <a:p xmlns:a="http://schemas.openxmlformats.org/drawingml/2006/main">
            <a:r>
              <a:t>4. Absența din log nu dovedește absența defectului.</a:t>
            </a:r>
            <a:endParaRPr/>
          </a:p>
          <a:p xmlns:a="http://schemas.openxmlformats.org/drawingml/2006/main">
            <a:r>
              <a:t>Barem formativ: 1 punct ipoteză, 1 punct test relevant, 1 punct interpretare, 1 punct verificare. O acțiune nesigură oprește exercițiul și cere reluarea instrucțiunilor.</a:t>
            </a:r>
            <a:endParaRPr/>
          </a:p>
          <a:p xmlns:a="http://schemas.openxmlformats.org/drawingml/2006/main">
            <a:r>
              <a:t>Dacă nu există echipament, folosește rapoarte și capturi pregătite. Exercițiul pe date nu certifică deprinderea de conectare.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ghid de diagnostic cu osciloscop</a:t>
            </a:r>
            <a:endParaRPr/>
          </a:p>
          <a:p xmlns:a="http://schemas.openxmlformats.org/drawingml/2006/main">
            <a:r>
              <a:t>https://www.picoauto.com/download/documents/manuals/picoscope-guide-to-oscilloscope-diagnostics.pdf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PREGĂTIRE INSTRUCTOR</a:t>
            </a:r>
            <a:endParaRPr/>
          </a:p>
          <a:p xmlns:a="http://schemas.openxmlformats.org/drawingml/2006/main">
            <a:r>
              <a:t>Folosește cazul propus sau un caz echivalent al vehiculului de instruire. Pregătește un set cunoscut de dovezi și ascunde cauza până la susținere.</a:t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>Nu evalua viteza în detrimentul justificării.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senzori și actuatori</a:t>
            </a:r>
            <a:endParaRPr/>
          </a:p>
          <a:p xmlns:a="http://schemas.openxmlformats.org/drawingml/2006/main">
            <a:r>
              <a:t>https://www.hella.com/techworld/us/technical/sensors-and-actuators/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Barem propus pentru acest curs, fără echivalență cu o certificare externă. Pentru fiecare criteriu: 0 absent, 1–2 incomplet, 3 corect cu omisiuni minore, 4 complet și verificabil. Dacă proba se oprește din motive de siguranță, se reia numai după instruire și reevaluare.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BAREM, 10 PUNCTE</a:t>
            </a:r>
            <a:endParaRPr/>
          </a:p>
          <a:p xmlns:a="http://schemas.openxmlformats.org/drawingml/2006/main">
            <a:r>
              <a:t>1. Trebuie cunoscute tipul presiunii, referința și starea de funcționare. (2 p)</a:t>
            </a:r>
            <a:endParaRPr/>
          </a:p>
          <a:p xmlns:a="http://schemas.openxmlformats.org/drawingml/2006/main">
            <a:r>
              <a:t>2. După stabilizare termică, cu influențele externe și istoricul opririi cunoscute. (2 p)</a:t>
            </a:r>
            <a:endParaRPr/>
          </a:p>
          <a:p xmlns:a="http://schemas.openxmlformats.org/drawingml/2006/main">
            <a:r>
              <a:t>3. O abatere de reglare în condițiile observate. Cauza cere teste suplimentare. (2 p)</a:t>
            </a:r>
            <a:endParaRPr/>
          </a:p>
          <a:p xmlns:a="http://schemas.openxmlformats.org/drawingml/2006/main">
            <a:r>
              <a:t>4. Nu. Traseul gazelor și răspunsul motorului trebuie verificate. (2 p)</a:t>
            </a:r>
            <a:endParaRPr/>
          </a:p>
          <a:p xmlns:a="http://schemas.openxmlformats.org/drawingml/2006/main">
            <a:r>
              <a:t>5. Folosești o măsurare mai rapidă și sincronizată, de regulă osciloscopul. (2 p)</a:t>
            </a:r>
            <a:endParaRPr/>
          </a:p>
          <a:p xmlns:a="http://schemas.openxmlformats.org/drawingml/2006/main">
            <a:r>
              <a:t>Acordă 1 punct pentru ideea corectă și 1 punct pentru explicație sau aplicare. Nu cere formularea exactă.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senzori și actuatori</a:t>
            </a:r>
            <a:endParaRPr/>
          </a:p>
          <a:p xmlns:a="http://schemas.openxmlformats.org/drawingml/2006/main">
            <a:r>
              <a:t>https://www.hella.com/techworld/us/technical/sensors-and-actuators/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 orientativ: Insuficiența alimentării este o ipoteză. Semnalul eronat de presiune este alta. Testele independente le separă. Comanda mare nu dovedește pompă defectă.</a:t>
            </a:r>
            <a:endParaRPr/>
          </a:p>
          <a:p xmlns:a="http://schemas.openxmlformats.org/drawingml/2006/main">
            <a:r>
              <a:t>Teste relevante: Verifică întâi plauzibilitatea presiunii. Corelează cu turația și alimentarea joasă. Compară durata abaterii cu simptomul. Alege testul care separă debitul de semnal.</a:t>
            </a:r>
            <a:endParaRPr/>
          </a:p>
          <a:p xmlns:a="http://schemas.openxmlformats.org/drawingml/2006/main">
            <a:r>
              <a:t>Barem: două ipoteze, câte 1 p. Două teste descrise cu condiții, câte 2 p. Concluzie prudentă și limite, 2 p. Verificare în condițiile inițiale, 2 p. Acceptă o altă explicație tehnică dacă este susținută de probe.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Delphi: diagnosticul injectoarelor Common Rail</a:t>
            </a:r>
            <a:endParaRPr/>
          </a:p>
          <a:p xmlns:a="http://schemas.openxmlformats.org/drawingml/2006/main">
            <a:r>
              <a:t>https://www.delphiautoparts.com/en-gb/products-and-technologies/gasoline-fuel-systems/fuel-injection-system/petrol-fuel-injection/best-practice-advice-for-servicing-common-rail-injectors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1. Trebuie cunoscute tipul presiunii, referința și starea de funcționare.</a:t>
            </a:r>
            <a:endParaRPr/>
          </a:p>
          <a:p xmlns:a="http://schemas.openxmlformats.org/drawingml/2006/main">
            <a:r>
              <a:t>2. După stabilizare termică, cu influențele externe și istoricul opririi cunoscute.</a:t>
            </a:r>
            <a:endParaRPr/>
          </a:p>
          <a:p xmlns:a="http://schemas.openxmlformats.org/drawingml/2006/main">
            <a:r>
              <a:t>3. O abatere de reglare în condițiile observate. Cauza cere teste suplimentare.</a:t>
            </a:r>
            <a:endParaRPr/>
          </a:p>
          <a:p xmlns:a="http://schemas.openxmlformats.org/drawingml/2006/main">
            <a:r>
              <a:t>4. Nu. Traseul gazelor și răspunsul motorului trebuie verificate.</a:t>
            </a:r>
            <a:endParaRPr/>
          </a:p>
          <a:p xmlns:a="http://schemas.openxmlformats.org/drawingml/2006/main">
            <a:r>
              <a:t>5. Folosești o măsurare mai rapidă și sincronizată, de regulă osciloscopul.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SURSE</a:t>
            </a:r>
            <a:endParaRPr/>
          </a:p>
          <a:p xmlns:a="http://schemas.openxmlformats.org/drawingml/2006/main">
            <a:r>
              <a:t>HELLA: senzori și actuatori</a:t>
            </a:r>
            <a:endParaRPr/>
          </a:p>
          <a:p xmlns:a="http://schemas.openxmlformats.org/drawingml/2006/main">
            <a:r>
              <a:t>https://www.hella.com/techworld/us/technical/sensors-and-actuators/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HELLA: senzor temperatură lichid</a:t>
            </a:r>
            <a:endParaRPr/>
          </a:p>
          <a:p xmlns:a="http://schemas.openxmlformats.org/drawingml/2006/main">
            <a:r>
              <a:t>https://www.hella.com/salesapp/production/5641/BI_HELLA_Temperature_Sensors_EN.pdf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Delphi: diagnosticul injectoarelor Common Rail</a:t>
            </a:r>
            <a:endParaRPr/>
          </a:p>
          <a:p xmlns:a="http://schemas.openxmlformats.org/drawingml/2006/main">
            <a:r>
              <a:t>https://www.delphiautoparts.com/en-gb/products-and-technologies/gasoline-fuel-systems/fuel-injection-system/petrol-fuel-injection/best-practice-advice-for-servicing-common-rail-injectors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HELLA: verificarea MAF</a:t>
            </a:r>
            <a:endParaRPr/>
          </a:p>
          <a:p xmlns:a="http://schemas.openxmlformats.org/drawingml/2006/main">
            <a:r>
              <a:t>https://www.hella.com/techworld/uk/technical/sensors-and-actuators/check-air-mass-sensor/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Pico: ghid de diagnostic cu osciloscop</a:t>
            </a:r>
            <a:endParaRPr/>
          </a:p>
          <a:p xmlns:a="http://schemas.openxmlformats.org/drawingml/2006/main">
            <a:r>
              <a:t>https://www.picoauto.com/download/documents/manuals/picoscope-guide-to-oscilloscope-diagnostics.pdf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Consultate la 24.09.2026. Sursa BAR explică funcții OBD. Nu se transferă cerințele inspecției din California în România sau Spania.</a:t>
            </a:r>
            <a:endParaRPr/>
          </a:p>
          <a:p xmlns:a="http://schemas.openxmlformats.org/drawingml/2006/main">
            <a:r>
              <a:t>Designul, imaginea de fundal, fonturile și structura panourilor provin din Modulul 1 furnizat de utilizator. Conținutul scenariilor este elaborat pentru acest curs.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31f2cd24cb14686" /></Relationships>
</file>

<file path=ppt/slideLayouts/slideLayout1.xml><?xml version="1.0" encoding="utf-8"?>
<p:sldLayout xmlns:p="http://schemas.openxmlformats.org/presentationml/2006/main" preserve="1">
  <p:cSld name="DEFAUL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02ca82cdf844766" /><Relationship Type="http://schemas.openxmlformats.org/officeDocument/2006/relationships/slideLayout" Target="/ppt/slideLayouts/slideLayout1.xml" Id="Ra90de6e274394a7d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90de6e274394a7d"/>
  </p:sldLayoutIdLst>
  <p:hf sldNum="0" hdr="0" ftr="0" dt="0"/>
  <p:txStyles>
    <p:titleStyle>
      <a:lvl1pPr xmlns:a="http://schemas.openxmlformats.org/drawingml/2006/main"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0b0cf3d95848d7" /><Relationship Type="http://schemas.openxmlformats.org/officeDocument/2006/relationships/image" Target="/ppt/media/image.png" Id="Rc8ecf7b0559d46ea" /><Relationship Type="http://schemas.openxmlformats.org/officeDocument/2006/relationships/notesSlide" Target="/ppt/notesSlides/notesSlide1.xml" Id="R6d7bb12b5a1743b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67079e544843ad" /><Relationship Type="http://schemas.openxmlformats.org/officeDocument/2006/relationships/notesSlide" Target="/ppt/notesSlides/notesSlide2.xml" Id="Rf310e36e26424f9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f28321b840437d" /><Relationship Type="http://schemas.openxmlformats.org/officeDocument/2006/relationships/notesSlide" Target="/ppt/notesSlides/notesSlide3.xml" Id="R638e4527774f4f5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9561dbb3b2482d" /><Relationship Type="http://schemas.openxmlformats.org/officeDocument/2006/relationships/notesSlide" Target="/ppt/notesSlides/notesSlide4.xml" Id="R3f1d0961744b486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a56c6ce7424220" /><Relationship Type="http://schemas.openxmlformats.org/officeDocument/2006/relationships/notesSlide" Target="/ppt/notesSlides/notesSlide5.xml" Id="R3ec054575b024df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fd649dc64f4e59" /><Relationship Type="http://schemas.openxmlformats.org/officeDocument/2006/relationships/notesSlide" Target="/ppt/notesSlides/notesSlide6.xml" Id="R5ee4fdb47b2948b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464cac2a5945eb" /><Relationship Type="http://schemas.openxmlformats.org/officeDocument/2006/relationships/notesSlide" Target="/ppt/notesSlides/notesSlide7.xml" Id="R7b1939eaf15d42d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6648d81ba04075" /><Relationship Type="http://schemas.openxmlformats.org/officeDocument/2006/relationships/notesSlide" Target="/ppt/notesSlides/notesSlide8.xml" Id="R2c8749b479aa4e5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058249d9e946e9" /><Relationship Type="http://schemas.openxmlformats.org/officeDocument/2006/relationships/notesSlide" Target="/ppt/notesSlides/notesSlide9.xml" Id="R49613286909747a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4ae7f6570747e3" /><Relationship Type="http://schemas.openxmlformats.org/officeDocument/2006/relationships/notesSlide" Target="/ppt/notesSlides/notesSlide10.xml" Id="R2bc5b7b72771404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9328d9c6ee433e" /><Relationship Type="http://schemas.openxmlformats.org/officeDocument/2006/relationships/notesSlide" Target="/ppt/notesSlides/notesSlide11.xml" Id="R2f49def9b5ce4b0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b369d49a80403b" /><Relationship Type="http://schemas.openxmlformats.org/officeDocument/2006/relationships/chart" Target="/ppt/slides/charts/chart1.xml" Id="Rb21bbb6d312a47ab" /><Relationship Type="http://schemas.openxmlformats.org/officeDocument/2006/relationships/notesSlide" Target="/ppt/notesSlides/notesSlide12.xml" Id="R7c356af90d8d482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f40ac01c3d4555" /><Relationship Type="http://schemas.openxmlformats.org/officeDocument/2006/relationships/notesSlide" Target="/ppt/notesSlides/notesSlide13.xml" Id="Ref12f5a2c2e6430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335d80e6274700" /><Relationship Type="http://schemas.openxmlformats.org/officeDocument/2006/relationships/notesSlide" Target="/ppt/notesSlides/notesSlide14.xml" Id="R978867fd63e148a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ad88197dbb446a" /><Relationship Type="http://schemas.openxmlformats.org/officeDocument/2006/relationships/notesSlide" Target="/ppt/notesSlides/notesSlide15.xml" Id="R5677e0c277c74ec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ef499c5eee474a" /><Relationship Type="http://schemas.openxmlformats.org/officeDocument/2006/relationships/notesSlide" Target="/ppt/notesSlides/notesSlide16.xml" Id="R8ca833d8e0504f82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75608240914206" /><Relationship Type="http://schemas.openxmlformats.org/officeDocument/2006/relationships/notesSlide" Target="/ppt/notesSlides/notesSlide17.xml" Id="Rd110079e10a346f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d3817dbdb246e0" /><Relationship Type="http://schemas.openxmlformats.org/officeDocument/2006/relationships/notesSlide" Target="/ppt/notesSlides/notesSlide18.xml" Id="R3877e4a3cadc4c0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14aac6dc904f03" /><Relationship Type="http://schemas.openxmlformats.org/officeDocument/2006/relationships/notesSlide" Target="/ppt/notesSlides/notesSlide19.xml" Id="R746a2c22d7b9485b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eca76640424920" /><Relationship Type="http://schemas.openxmlformats.org/officeDocument/2006/relationships/notesSlide" Target="/ppt/notesSlides/notesSlide20.xml" Id="R589d4d0ad35a40b8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156ddf911547b0" /><Relationship Type="http://schemas.openxmlformats.org/officeDocument/2006/relationships/notesSlide" Target="/ppt/notesSlides/notesSlide21.xml" Id="R0a44c388a3d9436b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cf64d355b24326" /><Relationship Type="http://schemas.openxmlformats.org/officeDocument/2006/relationships/notesSlide" Target="/ppt/notesSlides/notesSlide22.xml" Id="Racf54a24916544a7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5f132f26e14fb9" /><Relationship Type="http://schemas.openxmlformats.org/officeDocument/2006/relationships/notesSlide" Target="/ppt/notesSlides/notesSlide23.xml" Id="Re92295d0e81b4824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54d8edeb3e4a9d" /><Relationship Type="http://schemas.openxmlformats.org/officeDocument/2006/relationships/notesSlide" Target="/ppt/notesSlides/notesSlide24.xml" Id="R5f8b42187e8c4d4f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d9097a77c94b56" /><Relationship Type="http://schemas.openxmlformats.org/officeDocument/2006/relationships/notesSlide" Target="/ppt/notesSlides/notesSlide25.xml" Id="R060f1b9ba08b4128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title>
      <c:tx>
        <c:rich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425" b="1">
                <a:solidFill>
                  <a:srgbClr val="EAF3F8"/>
                </a:solidFill>
                <a:latin typeface="Aptos"/>
                <a:ea typeface="Aptos"/>
                <a:cs typeface="Aptos"/>
              </a:rPr>
              <a:t>Presiune rail (bar)</a:t>
            </a:r>
          </a:p>
        </c:rich>
      </c:tx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425" b="1">
              <a:solidFill>
                <a:srgbClr val="EAF3F8"/>
              </a:solidFill>
              <a:latin typeface="Aptos"/>
              <a:ea typeface="Aptos"/>
              <a:cs typeface="Aptos"/>
            </a:defRPr>
          </a:pPr>
        </a:p>
      </c:txPr>
    </c:title>
    <c:plotArea>
      <c:barChart>
        <c:barDir val="col"/>
        <c:grouping val="clustered"/>
        <c:varyColors val="0"/>
        <c:ser>
          <c:idx val="0"/>
          <c:order val="0"/>
          <c:tx>
            <c:v>Presiune rail (bar)</c:v>
          </c:tx>
          <c:spPr>
            <a:solidFill xmlns:a="http://schemas.openxmlformats.org/drawingml/2006/main">
              <a:srgbClr val="10C1E6"/>
            </a:solidFill>
          </c:spPr>
          <c:cat>
            <c:strRef>
              <c:f>'Chart Data'!$A$2:$A$3</c:f>
              <c:strCache>
                <c:ptCount val="2"/>
                <c:pt idx="0">
                  <c:v>Cerut</c:v>
                </c:pt>
                <c:pt idx="1">
                  <c:v>Real</c:v>
                </c:pt>
              </c:strCache>
            </c:strRef>
          </c:cat>
          <c:val>
            <c:numRef>
              <c:f>'Chart Data'!$B$2:$B$3</c:f>
              <c:numCache>
                <c:formatCode>0</c:formatCode>
                <c:ptCount val="2"/>
                <c:pt idx="0">
                  <c:v>800</c:v>
                </c:pt>
                <c:pt idx="1">
                  <c:v>420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125">
                  <a:solidFill>
                    <a:srgbClr val="EAF3F8"/>
                  </a:solidFill>
                  <a:latin typeface="Aptos"/>
                  <a:ea typeface="Aptos"/>
                  <a:cs typeface="Aptos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0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8CAABB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</a:p>
        </c:txPr>
        <c:crossAx val="48672768"/>
      </c:catAx>
      <c:valAx>
        <c:axId val="48672768"/>
        <c:scaling>
          <c:orientation val="minMax"/>
          <c:max val="1000"/>
          <c:min val="0"/>
        </c:scaling>
        <c:delete val="0"/>
        <c:axPos val="l"/>
        <c:majorGridlines>
          <c:spPr>
            <a:ln xmlns:a="http://schemas.openxmlformats.org/drawingml/2006/main" w="4763">
              <a:solidFill>
                <a:srgbClr val="315365"/>
              </a:solidFill>
            </a:ln>
          </c:spPr>
        </c:majorGridlines>
        <c:numFmt formatCode="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112C3B"/>
        </a:solidFill>
      </c:spPr>
    </c:plotArea>
    <c:plotVisOnly val="1"/>
  </c:chart>
  <c:spPr>
    <a:solidFill xmlns:a="http://schemas.openxmlformats.org/drawingml/2006/main">
      <a:srgbClr val="112C3B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ecf7b0559d46ea"/>
          <a:srcRect xmlns:a="http://schemas.openxmlformats.org/drawingml/2006/main" l="0" t="25" r="0" b="25"/>
          <a:stretch xmlns:a="http://schemas.openxmlformats.org/drawingml/2006/main"/>
        </p:blipFill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16C6295C-6D78-4837-A917-46CACC538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4" name="Shape 1">
            <a:extLst xmlns:a="http://schemas.openxmlformats.org/drawingml/2006/main">
              <a:ext uri="{FF2B5EF4-FFF2-40B4-BE49-F238E27FC236}">
                <a16:creationId xmlns:a16="http://schemas.microsoft.com/office/drawing/2014/main" id="{4137D036-1442-4564-B917-516C6CC34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8872"/>
            <a:ext cx="6492240" cy="67391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927">
              <a:alpha val="95000"/>
            </a:srgbClr>
          </a:solidFill>
          <a:ln xmlns:a="http://schemas.openxmlformats.org/drawingml/2006/main" w="12700">
            <a:solidFill>
              <a:srgbClr val="071927">
                <a:alpha val="0"/>
              </a:srgbClr>
            </a:solidFill>
            <a:prstDash val="solid"/>
          </a:ln>
        </p:spPr>
      </p:sp>
      <p:sp>
        <p:nvSpPr>
          <p:cNvPr id="5" name="Text 2">
            <a:extLst xmlns:a="http://schemas.openxmlformats.org/drawingml/2006/main">
              <a:ext uri="{FF2B5EF4-FFF2-40B4-BE49-F238E27FC236}">
                <a16:creationId xmlns:a16="http://schemas.microsoft.com/office/drawing/2014/main" id="{018442AF-7918-4F68-8497-2C0737757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25880"/>
            <a:ext cx="384048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2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22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MODULUL 4</a:t>
            </a:r>
            <a:endParaRPr sz="2200"/>
          </a:p>
        </p:txBody>
      </p:sp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26C0B793-D942-489A-8C44-3DE382BFD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28800"/>
            <a:ext cx="5486400" cy="1234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32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32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Interpretarea</a:t>
            </a:r>
            <a:endParaRPr sz="3400"/>
          </a:p>
          <a:p xmlns:a="http://schemas.openxmlformats.org/drawingml/2006/main">
            <a:pPr marL="0" indent="0">
              <a:buNone/>
              <a:defRPr sz="32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32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datelor live</a:t>
            </a:r>
            <a:endParaRPr sz="34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E019499B-7F8F-48CE-AEB8-E479BAF78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3286125"/>
            <a:ext cx="5303520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60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60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Selectarea parametrilor relevanți și verificarea plauzibilității prin corelații.</a:t>
            </a:r>
            <a:endParaRPr sz="1700"/>
          </a:p>
        </p:txBody>
      </p:sp>
      <p:sp>
        <p:nvSpPr>
          <p:cNvPr id="8" name="Shape 5">
            <a:extLst xmlns:a="http://schemas.openxmlformats.org/drawingml/2006/main">
              <a:ext uri="{FF2B5EF4-FFF2-40B4-BE49-F238E27FC236}">
                <a16:creationId xmlns:a16="http://schemas.microsoft.com/office/drawing/2014/main" id="{A3F6484D-1599-44A4-AF3D-30CE6D3AE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4224528"/>
            <a:ext cx="1417320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FB020">
              <a:alpha val="85000"/>
            </a:srgbClr>
          </a:solidFill>
          <a:ln xmlns:a="http://schemas.openxmlformats.org/drawingml/2006/main"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C6DE44F9-ACB0-4D23-826C-9EEAFB9DE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" y="4293108"/>
            <a:ext cx="127101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9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8 ore de instruire</a:t>
            </a:r>
            <a:endParaRPr sz="880"/>
          </a:p>
        </p:txBody>
      </p:sp>
      <p:sp>
        <p:nvSpPr>
          <p:cNvPr id="10" name="Shape 7">
            <a:extLst xmlns:a="http://schemas.openxmlformats.org/drawingml/2006/main">
              <a:ext uri="{FF2B5EF4-FFF2-40B4-BE49-F238E27FC236}">
                <a16:creationId xmlns:a16="http://schemas.microsoft.com/office/drawing/2014/main" id="{63EF9D76-620C-46F4-908D-1B565AB76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1720" y="4224528"/>
            <a:ext cx="1828800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19C8F4">
              <a:alpha val="85000"/>
            </a:srgbClr>
          </a:solidFill>
          <a:ln xmlns:a="http://schemas.openxmlformats.org/drawingml/2006/main" w="12700">
            <a:solidFill>
              <a:srgbClr val="19C8F4">
                <a:alpha val="90000"/>
              </a:srgbClr>
            </a:solidFill>
            <a:prstDash val="solid"/>
          </a:ln>
        </p:spPr>
      </p:sp>
      <p:sp>
        <p:nvSpPr>
          <p:cNvPr id="11" name="Text 8">
            <a:extLst xmlns:a="http://schemas.openxmlformats.org/drawingml/2006/main">
              <a:ext uri="{FF2B5EF4-FFF2-40B4-BE49-F238E27FC236}">
                <a16:creationId xmlns:a16="http://schemas.microsoft.com/office/drawing/2014/main" id="{FA924C02-85C8-4B7A-B4F9-8E29019D7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4872" y="4293108"/>
            <a:ext cx="168249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9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5 lecții + practică</a:t>
            </a:r>
            <a:endParaRPr sz="880"/>
          </a:p>
        </p:txBody>
      </p:sp>
      <p:sp>
        <p:nvSpPr>
          <p:cNvPr id="12" name="Shape 9">
            <a:extLst xmlns:a="http://schemas.openxmlformats.org/drawingml/2006/main">
              <a:ext uri="{FF2B5EF4-FFF2-40B4-BE49-F238E27FC236}">
                <a16:creationId xmlns:a16="http://schemas.microsoft.com/office/drawing/2014/main" id="{CE992677-D52B-4458-9489-108DCDC98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4224528"/>
            <a:ext cx="2011680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39D98A">
              <a:alpha val="85000"/>
            </a:srgbClr>
          </a:solidFill>
          <a:ln xmlns:a="http://schemas.openxmlformats.org/drawingml/2006/main" w="12700">
            <a:solidFill>
              <a:srgbClr val="39D98A">
                <a:alpha val="90000"/>
              </a:srgbClr>
            </a:solidFill>
            <a:prstDash val="solid"/>
          </a:ln>
        </p:spPr>
      </p:sp>
      <p:sp>
        <p:nvSpPr>
          <p:cNvPr id="13" name="Text 10">
            <a:extLst xmlns:a="http://schemas.openxmlformats.org/drawingml/2006/main">
              <a:ext uri="{FF2B5EF4-FFF2-40B4-BE49-F238E27FC236}">
                <a16:creationId xmlns:a16="http://schemas.microsoft.com/office/drawing/2014/main" id="{D7557CCF-E04B-4ABD-8DB8-C63066706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6552" y="4293108"/>
            <a:ext cx="186537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825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825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metodă + dovezi + verificare</a:t>
            </a:r>
            <a:endParaRPr sz="880"/>
          </a:p>
        </p:txBody>
      </p:sp>
      <p:sp>
        <p:nvSpPr>
          <p:cNvPr id="14" name="Text 11">
            <a:extLst xmlns:a="http://schemas.openxmlformats.org/drawingml/2006/main">
              <a:ext uri="{FF2B5EF4-FFF2-40B4-BE49-F238E27FC236}">
                <a16:creationId xmlns:a16="http://schemas.microsoft.com/office/drawing/2014/main" id="{42CC5129-3383-4026-8FF4-7C5F713F4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01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6416297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70057ED0-DCE2-49FC-8C66-5C5486F0D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58971A78-816E-4E1B-A743-8D65C77B5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Obiectivele modulului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802DCD32-CF31-4730-947F-A5981EF54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La final, cursantul demonstrează competențele printr-un caz practic.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061ABE3C-240D-43C0-896E-55B04A6F3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4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5B28DA68-5C0F-4F5C-8461-D592308B9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02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D2F23CB7-7F03-40C0-B979-BD565B2B9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417320"/>
            <a:ext cx="10652760" cy="4389120"/>
          </a:xfrm>
          <a:prstGeom xmlns:a="http://schemas.openxmlformats.org/drawingml/2006/main" prst="roundRect">
            <a:avLst>
              <a:gd name="adj" fmla="val 1667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2D5568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94C735B1-FD67-496B-A83B-4CE09C234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1691640"/>
            <a:ext cx="28346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Lecție</a:t>
            </a:r>
            <a:endParaRPr sz="13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51AC9CA1-BCCC-46E0-81D7-781520AA1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1691640"/>
            <a:ext cx="54864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Rezultat observabil</a:t>
            </a:r>
            <a:endParaRPr sz="13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7F873C0F-CAF6-4D52-9540-80A9B914E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039112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967160B-81A0-43F0-B237-24F8FD33B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148840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1. PID și condiții de măsurare</a:t>
            </a:r>
            <a:endParaRPr sz="14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31F1094-6418-416E-A719-390738B8A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148840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Separi valoarea măsurată de valoarea calculată.</a:t>
            </a:r>
            <a:endParaRPr sz="13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EE4D6E0C-A405-42EF-AD35-8861C8562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697480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C7BCCA39-089E-4797-8820-3F6473462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807208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2. Plauzibilitatea la rece</a:t>
            </a:r>
            <a:endParaRPr sz="14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FECB9067-3E1A-46AC-B350-5D03E0F22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807208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Folosești stări cunoscute pentru verificări rapide.</a:t>
            </a:r>
            <a:endParaRPr sz="130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E7C69D7B-C996-42CA-A308-D2C05B9FB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3355848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7B70D570-85AE-4515-ABDB-4F42C1024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3465576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3. Cerut și real</a:t>
            </a:r>
            <a:endParaRPr sz="14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B254B478-BB2C-4120-BF60-D9E55BF9A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3465576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Interpretezi răspunsul unui sistem în timp.</a:t>
            </a:r>
            <a:endParaRPr sz="130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A305A67E-77A2-4586-A8B9-8E73D4357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014216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5B548815-5712-4B98-9FB1-18330D235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123944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4. Corelații între parametri</a:t>
            </a:r>
            <a:endParaRPr sz="14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89ABFC96-E797-4CFB-AFA9-45EF876CC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123944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Construiești un grup mic de PID-uri utile.</a:t>
            </a:r>
            <a:endParaRPr sz="13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F9DFD291-95FD-4304-A4C6-33C72E66F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672584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371333E6-9C67-44A0-8E4E-C5B1AB753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782312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5. Înregistrare și grafic</a:t>
            </a:r>
            <a:endParaRPr sz="14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AAD8117A-D45D-45EE-A1A1-A891A0F1B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782312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Alegi o captură care surprinde evenimentul.</a:t>
            </a:r>
            <a:endParaRPr sz="130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99604969-6EAB-48AB-B51C-D41763D19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6016752"/>
            <a:ext cx="9966960" cy="41148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711E4333-4157-4A87-AFBA-AE02CEAE4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144" y="6076950"/>
            <a:ext cx="9674352" cy="342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Fiecare concluzie trebuie susținută printr-un test și o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52653043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70057ED0-DCE2-49FC-8C66-5C5486F0D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58971A78-816E-4E1B-A743-8D65C77B5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Programul de instruire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802DCD32-CF31-4730-947F-A5981EF54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480 minute de instruire. Pauzele se adaugă separat.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061ABE3C-240D-43C0-896E-55B04A6F3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4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5B28DA68-5C0F-4F5C-8461-D592308B9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03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D2F23CB7-7F03-40C0-B979-BD565B2B9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417320"/>
            <a:ext cx="10652760" cy="4389120"/>
          </a:xfrm>
          <a:prstGeom xmlns:a="http://schemas.openxmlformats.org/drawingml/2006/main" prst="roundRect">
            <a:avLst>
              <a:gd name="adj" fmla="val 1667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2D5568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94C735B1-FD67-496B-A83B-4CE09C234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1691640"/>
            <a:ext cx="28346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Secțiune</a:t>
            </a:r>
            <a:endParaRPr sz="13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51AC9CA1-BCCC-46E0-81D7-781520AA1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1691640"/>
            <a:ext cx="54864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Durată și activitate</a:t>
            </a:r>
            <a:endParaRPr sz="13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7F873C0F-CAF6-4D52-9540-80A9B914E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039112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967160B-81A0-43F0-B237-24F8FD33B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148840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Pregătire</a:t>
            </a:r>
            <a:endParaRPr sz="14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31F1094-6418-416E-A719-390738B8A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148840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20 min: obiective, echipament și reguli</a:t>
            </a:r>
            <a:endParaRPr sz="13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EE4D6E0C-A405-42EF-AD35-8861C8562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697480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C7BCCA39-089E-4797-8820-3F6473462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807208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Lecțiile 1–5</a:t>
            </a:r>
            <a:endParaRPr sz="14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FECB9067-3E1A-46AC-B350-5D03E0F22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807208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5 × 70 min = 350 min: concepte, demonstrații și exerciții</a:t>
            </a:r>
            <a:endParaRPr sz="130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E7C69D7B-C996-42CA-A308-D2C05B9FB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3355848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7B70D570-85AE-4515-ABDB-4F42C1024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3465576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Caz integrat</a:t>
            </a:r>
            <a:endParaRPr sz="14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B254B478-BB2C-4120-BF60-D9E55BF9A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3465576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60 min: diagnostic în echipă și predarea dovezilor</a:t>
            </a:r>
            <a:endParaRPr sz="130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A305A67E-77A2-4586-A8B9-8E73D4357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014216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5B548815-5712-4B98-9FB1-18330D235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123944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Evaluare scurtă</a:t>
            </a:r>
            <a:endParaRPr sz="14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89ABFC96-E797-4CFB-AFA9-45EF876CC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123944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30 min: cinci întrebări și un mini-caz</a:t>
            </a:r>
            <a:endParaRPr sz="13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F9DFD291-95FD-4304-A4C6-33C72E66F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672584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371333E6-9C67-44A0-8E4E-C5B1AB753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782312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Debrief</a:t>
            </a:r>
            <a:endParaRPr sz="14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AAD8117A-D45D-45EE-A1A1-A891A0F1B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782312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20 min: justificarea răspunsurilor și pașii următori</a:t>
            </a:r>
            <a:endParaRPr sz="130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99604969-6EAB-48AB-B51C-D41763D19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6016752"/>
            <a:ext cx="9966960" cy="41148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711E4333-4157-4A87-AFBA-AE02CEAE4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144" y="6076950"/>
            <a:ext cx="9674352" cy="342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În fiecare lecție: 20 min concepte, 15 min demonstrație, 35 min exercițiu.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52653043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005686E-A4E1-4F1E-8194-483871723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5FB73F1-FEDD-4BB9-8340-10E078626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Pregătirea lucrului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860FEE1-3576-4CF3-B244-ED3279038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Condițiile de test se stabilesc înainte de conectarea aparaturii.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5EC1F47-646D-4436-9E7A-2D0FF7B9F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4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F28A82D-90E3-4FD9-8A47-023FE93E5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04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C1F8E112-D6D9-444A-83A1-B5B17A10F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4DED0F3-3F9D-42AB-B81F-D1FFEDE3C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Echipament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73A367FC-75A8-475B-9598-72800BECA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Tester cu înregistrare, loguri didactice, termometru, documentație PID și instrumente de referință.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DE1E93C2-61C7-40C9-B0CE-197159EB7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43B3F52-0B67-4658-B595-E9CE41976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Reguli pentru acest modul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24BD4D48-5AB6-4457-A770-E42D845BF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Datele în mers se înregistrează automat sau printr-un al doilea tehnician. Unitățile, tipul presiunii și condițiile de test trebuie documentate.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19E54F0A-0AE6-43FC-9144-AEE4702A2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2E86EBC4-B2AA-4801-93BF-1C59D151D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Valorile de service, pinii și procedurile se verifică pentru vehiculul concret.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201513362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005686E-A4E1-4F1E-8194-483871723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5FB73F1-FEDD-4BB9-8340-10E078626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Lecția 1: PID și condiții de măsurare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860FEE1-3576-4CF3-B244-ED3279038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 concepte. Urmează demonstrația și exercițiul.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5EC1F47-646D-4436-9E7A-2D0FF7B9F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4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F28A82D-90E3-4FD9-8A47-023FE93E5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05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C1F8E112-D6D9-444A-83A1-B5B17A10F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4DED0F3-3F9D-42AB-B81F-D1FFEDE3C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Concepte de bază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73A367FC-75A8-475B-9598-72800BECA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Un PID poate fi măsurat, calculat sau comandat.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Numele asemănătoare nu garantează aceeași mărime.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Unitățile și scalarea schimbă interpretarea.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O valoare substituită poate părea credibilă.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DE1E93C2-61C7-40C9-B0CE-197159EB7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43B3F52-0B67-4658-B595-E9CE41976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Obiectiv și întrebare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24BD4D48-5AB6-4457-A770-E42D845BF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Separi valoarea măsurată de valoarea calculată.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Întrebare de pornire: De ce 180 kPa nu poate fi interpretat singur?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19E54F0A-0AE6-43FC-9144-AEE4702A2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2E86EBC4-B2AA-4801-93BF-1C59D151D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Metoda: observație, ipoteză, test, concluzie,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201513362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005686E-A4E1-4F1E-8194-483871723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5FB73F1-FEDD-4BB9-8340-10E078626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MAP și boost în două aplicații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860FEE1-3576-4CF3-B244-ED3279038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15 min demonstrație. Scenariu didactic, cu valori ilustrative.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5EC1F47-646D-4436-9E7A-2D0FF7B9F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4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F28A82D-90E3-4FD9-8A47-023FE93E5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06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C1F8E112-D6D9-444A-83A1-B5B17A10F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4DED0F3-3F9D-42AB-B81F-D1FFEDE3C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Datele cazului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73A367FC-75A8-475B-9598-72800BECA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Aplicația A afișează 100 kPa absolut.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Aplicația B afișează 0 kPa relativ.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Motorul este oprit, presiune ambiantă 100 kPa.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Valorile pot descrie aceeași situație.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DE1E93C2-61C7-40C9-B0CE-197159EB7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43B3F52-0B67-4658-B595-E9CE41976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Ordinea verificărilor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24BD4D48-5AB6-4457-A770-E42D845BF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Citește definiția fiecărui PID.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Confirmă absolut sau relativ.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Notează referința atmosferică.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Compară în aceleași condiții.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19E54F0A-0AE6-43FC-9144-AEE4702A2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2E86EBC4-B2AA-4801-93BF-1C59D151D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Rezultatul unui test trebuie să confirme sau să elimine o ipoteză.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201513362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005686E-A4E1-4F1E-8194-483871723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5FB73F1-FEDD-4BB9-8340-10E078626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Exercițiul 1: aplicarea metodei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860FEE1-3576-4CF3-B244-ED3279038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35 min în echipă: 5 min plan, 20 min lucru, 10 min justificare.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5EC1F47-646D-4436-9E7A-2D0FF7B9F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4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F28A82D-90E3-4FD9-8A47-023FE93E5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07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C1F8E112-D6D9-444A-83A1-B5B17A10F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4DED0F3-3F9D-42AB-B81F-D1FFEDE3C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Sarcina echipei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73A367FC-75A8-475B-9598-72800BECA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Convertește în cazul dat 180 kPa absolut în presiune relativă. Scrie calculul și unitățile.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DE1E93C2-61C7-40C9-B0CE-197159EB7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43B3F52-0B67-4658-B595-E9CE41976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 predă echipa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24BD4D48-5AB6-4457-A770-E42D845BF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Ipoteza și alternativa principală.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Punctele de test, condițiile și rezultatele cu unități.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Concluzia și dovada care o susține.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Testul de verificare după remediere.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19E54F0A-0AE6-43FC-9144-AEE4702A2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2E86EBC4-B2AA-4801-93BF-1C59D151D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Criteriu: alt tehnician trebuie să poată repeta testul din fișa voastră.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201513362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005686E-A4E1-4F1E-8194-483871723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5FB73F1-FEDD-4BB9-8340-10E078626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Lecția 2: Plauzibilitatea la rece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860FEE1-3576-4CF3-B244-ED3279038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 concepte. Urmează demonstrația și exercițiul.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5EC1F47-646D-4436-9E7A-2D0FF7B9F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4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F28A82D-90E3-4FD9-8A47-023FE93E5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08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C1F8E112-D6D9-444A-83A1-B5B17A10F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4DED0F3-3F9D-42AB-B81F-D1FFEDE3C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Concepte de bază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73A367FC-75A8-475B-9598-72800BECA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După stabilizare, temperaturile tind spre ambient.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Soarele și căldura reziduală pot crea diferențe.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MAP cu motor oprit se compară cu presiunea ambiantă.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Abaterea cere verificarea senzorului și circuitului.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DE1E93C2-61C7-40C9-B0CE-197159EB7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43B3F52-0B67-4658-B595-E9CE41976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Obiectiv și întrebare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24BD4D48-5AB6-4457-A770-E42D845BF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Folosești stări cunoscute pentru verificări rapide.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Întrebare de pornire: Când comparația ECT cu ambientul este relevantă?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19E54F0A-0AE6-43FC-9144-AEE4702A2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2E86EBC4-B2AA-4801-93BF-1C59D151D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Metoda: observație, ipoteză, test, concluzie,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201513362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005686E-A4E1-4F1E-8194-483871723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5FB73F1-FEDD-4BB9-8340-10E078626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ECT indică 70 °C dimineața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860FEE1-3576-4CF3-B244-ED3279038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15 min demonstrație. Scenariu didactic, cu valori ilustrative.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5EC1F47-646D-4436-9E7A-2D0FF7B9F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4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F28A82D-90E3-4FD9-8A47-023FE93E5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09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C1F8E112-D6D9-444A-83A1-B5B17A10F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4DED0F3-3F9D-42AB-B81F-D1FFEDE3C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Datele cazului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73A367FC-75A8-475B-9598-72800BECA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Vehicul staționat peste noapte.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Ambient: 18 °C. IAT: 19 °C.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ECT: 70 °C, date de exercițiu.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Motorul nu a fost pornit.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DE1E93C2-61C7-40C9-B0CE-197159EB7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43B3F52-0B67-4658-B595-E9CE41976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Ordinea verificărilor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24BD4D48-5AB6-4457-A770-E42D845BF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Confirmă stabilizarea termică.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Verifică identificarea PID și unitatea.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Compară cu o măsurare independentă.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Controlează circuitul ECT după schemă.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19E54F0A-0AE6-43FC-9144-AEE4702A2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2E86EBC4-B2AA-4801-93BF-1C59D151D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Rezultatul unui test trebuie să confirme sau să elimine o ipoteză.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201513362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005686E-A4E1-4F1E-8194-483871723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5FB73F1-FEDD-4BB9-8340-10E078626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Exercițiul 2: aplicarea metodei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860FEE1-3576-4CF3-B244-ED3279038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35 min în echipă: 5 min plan, 20 min lucru, 10 min justificare.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5EC1F47-646D-4436-9E7A-2D0FF7B9F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4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F28A82D-90E3-4FD9-8A47-023FE93E5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10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C1F8E112-D6D9-444A-83A1-B5B17A10F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4DED0F3-3F9D-42AB-B81F-D1FFEDE3C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Sarcina echipei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73A367FC-75A8-475B-9598-72800BECA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Primești ECT, IAT și ambient pentru trei vehicule. Alege abaterea și propune un test independent.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DE1E93C2-61C7-40C9-B0CE-197159EB7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43B3F52-0B67-4658-B595-E9CE41976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 predă echipa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24BD4D48-5AB6-4457-A770-E42D845BF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Ipoteza și alternativa principală.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Punctele de test, condițiile și rezultatele cu unități.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Concluzia și dovada care o susține.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Testul de verificare după remediere.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19E54F0A-0AE6-43FC-9144-AEE4702A2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2E86EBC4-B2AA-4801-93BF-1C59D151D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Criteriu: alt tehnician trebuie să poată repeta testul din fișa voastră.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201513362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005686E-A4E1-4F1E-8194-483871723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5FB73F1-FEDD-4BB9-8340-10E078626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Lecția 3: Cerut și real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860FEE1-3576-4CF3-B244-ED3279038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 concepte. Urmează demonstrația și exercițiul.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5EC1F47-646D-4436-9E7A-2D0FF7B9F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4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F28A82D-90E3-4FD9-8A47-023FE93E5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11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C1F8E112-D6D9-444A-83A1-B5B17A10F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4DED0F3-3F9D-42AB-B81F-D1FFEDE3C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Concepte de bază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73A367FC-75A8-475B-9598-72800BECA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Comanda și răspunsul au roluri diferite.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O întârziere scurtă poate fi normală.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Abaterea persistentă se evaluează sub aceeași sarcină.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Un senzor eronat poate imita lipsa răspunsului.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DE1E93C2-61C7-40C9-B0CE-197159EB7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43B3F52-0B67-4658-B595-E9CE41976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Obiectiv și întrebare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24BD4D48-5AB6-4457-A770-E42D845BF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Interpretezi răspunsul unui sistem în timp.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Întrebare de pornire: Ce dovedește diferența cerut–real?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19E54F0A-0AE6-43FC-9144-AEE4702A2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2E86EBC4-B2AA-4801-93BF-1C59D151D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Metoda: observație, ipoteză, test, concluzie,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201513362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005686E-A4E1-4F1E-8194-483871723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5FB73F1-FEDD-4BB9-8340-10E078626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Presiune rail care rămâne în urmă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860FEE1-3576-4CF3-B244-ED3279038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15 min demonstrație. Scenariu didactic, cu valori ilustrative.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5EC1F47-646D-4436-9E7A-2D0FF7B9F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4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F28A82D-90E3-4FD9-8A47-023FE93E5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12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C1F8E112-D6D9-444A-83A1-B5B17A10F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4DED0F3-3F9D-42AB-B81F-D1FFEDE3C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Comparația măsurătorilor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73A367FC-75A8-475B-9598-72800BECA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5067300"/>
            <a:ext cx="452628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Aceeași accelerație. Comanda de reglare se modifică. Date didactice.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DE1E93C2-61C7-40C9-B0CE-197159EB7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43B3F52-0B67-4658-B595-E9CE41976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Ordinea verificărilor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24BD4D48-5AB6-4457-A770-E42D845BF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Verifică întâi plauzibilitatea presiunii.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Corelează cu turația și alimentarea joasă.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Compară durata abaterii cu simptomul.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Alege testul care separă debitul de semnal.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19E54F0A-0AE6-43FC-9144-AEE4702A2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2E86EBC4-B2AA-4801-93BF-1C59D151D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Rezultatul unui test trebuie să confirme sau să elimine o ipoteză.</a:t>
            </a:r>
            <a:endParaRPr sz="1600"/>
          </a:p>
        </p:txBody>
      </p:sp>
      <p:graphicFrame>
        <p:nvGraphicFramePr>
          <p:cNvPr id="29" name="Chart"/>
          <p:cNvGraphicFramePr/>
          <p:nvPr/>
        </p:nvGraphicFramePr>
        <p:xfrm>
          <a:off xmlns:a="http://schemas.openxmlformats.org/drawingml/2006/main" x="952500" y="2286000"/>
          <a:ext xmlns:a="http://schemas.openxmlformats.org/drawingml/2006/main" cx="4762500" cy="26670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b21bbb6d312a47ab"/>
          </a:graphicData>
        </a:graphic>
      </p:graphicFrame>
    </p:spTree>
    <p:extLst>
      <p:ext uri="{BB962C8B-B14F-4D97-AF65-F5344CB8AC3E}">
        <p14:creationId xmlns:p14="http://schemas.microsoft.com/office/powerpoint/2010/main" val="201513362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005686E-A4E1-4F1E-8194-483871723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5FB73F1-FEDD-4BB9-8340-10E078626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Exercițiul 3: aplicarea metodei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860FEE1-3576-4CF3-B244-ED3279038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35 min în echipă: 5 min plan, 20 min lucru, 10 min justificare.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5EC1F47-646D-4436-9E7A-2D0FF7B9F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4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F28A82D-90E3-4FD9-8A47-023FE93E5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13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C1F8E112-D6D9-444A-83A1-B5B17A10F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4DED0F3-3F9D-42AB-B81F-D1FFEDE3C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Sarcina echipei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73A367FC-75A8-475B-9598-72800BECA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Pe un log, marchează începutul cererii, răspunsul și momentul simptomului. Formulează două ipoteze.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DE1E93C2-61C7-40C9-B0CE-197159EB7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43B3F52-0B67-4658-B595-E9CE41976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 predă echipa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24BD4D48-5AB6-4457-A770-E42D845BF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Ipoteza și alternativa principală.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Punctele de test, condițiile și rezultatele cu unități.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Concluzia și dovada care o susține.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Testul de verificare după remediere.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19E54F0A-0AE6-43FC-9144-AEE4702A2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2E86EBC4-B2AA-4801-93BF-1C59D151D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Criteriu: alt tehnician trebuie să poată repeta testul din fișa voastră.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201513362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005686E-A4E1-4F1E-8194-483871723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5FB73F1-FEDD-4BB9-8340-10E078626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Lecția 4: Corelații între parametri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860FEE1-3576-4CF3-B244-ED3279038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 concepte. Urmează demonstrația și exercițiul.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5EC1F47-646D-4436-9E7A-2D0FF7B9F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4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F28A82D-90E3-4FD9-8A47-023FE93E5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14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C1F8E112-D6D9-444A-83A1-B5B17A10F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4DED0F3-3F9D-42AB-B81F-D1FFEDE3C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Concepte de bază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73A367FC-75A8-475B-9598-72800BECA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MAF se interpretează cu turație, sarcină și EGR.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MAP se corelează cu boost și presiunea ambiantă.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Lambda și fuel trims descriu reglarea amestecului.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O singură captură poate ascunde ordinea evenimentelor.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DE1E93C2-61C7-40C9-B0CE-197159EB7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43B3F52-0B67-4658-B595-E9CE41976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Obiectiv și întrebare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24BD4D48-5AB6-4457-A770-E42D845BF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Construiești un grup mic de PID-uri utile.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Întrebare de pornire: Poziția EGR corectă dovedește debit corect?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19E54F0A-0AE6-43FC-9144-AEE4702A2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2E86EBC4-B2AA-4801-93BF-1C59D151D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Metoda: observație, ipoteză, test, concluzie,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201513362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005686E-A4E1-4F1E-8194-483871723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5FB73F1-FEDD-4BB9-8340-10E078626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EGR comandat, MAF neschimbat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860FEE1-3576-4CF3-B244-ED3279038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15 min demonstrație. Scenariu didactic, cu valori ilustrative.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5EC1F47-646D-4436-9E7A-2D0FF7B9F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4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F28A82D-90E3-4FD9-8A47-023FE93E5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15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C1F8E112-D6D9-444A-83A1-B5B17A10F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4DED0F3-3F9D-42AB-B81F-D1FFEDE3C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Datele cazului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73A367FC-75A8-475B-9598-72800BECA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Motor stabil, condiții permise pentru test.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Comanda EGR se modifică.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MAF rămâne aproape constant.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Poziția raportată urmărește cererea.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DE1E93C2-61C7-40C9-B0CE-197159EB7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43B3F52-0B67-4658-B595-E9CE41976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Ordinea verificărilor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24BD4D48-5AB6-4457-A770-E42D845BF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Verifică dacă testul chiar poate fi executat.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Corelează poziția, MAF și starea motorului.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Ia în calcul lipsa debitului prin circuit.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Confirmă cu testul OEM al sistemului.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19E54F0A-0AE6-43FC-9144-AEE4702A2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2E86EBC4-B2AA-4801-93BF-1C59D151D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Rezultatul unui test trebuie să confirme sau să elimine o ipoteză.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201513362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005686E-A4E1-4F1E-8194-483871723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5FB73F1-FEDD-4BB9-8340-10E078626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Exercițiul 4: aplicarea metodei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860FEE1-3576-4CF3-B244-ED3279038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35 min în echipă: 5 min plan, 20 min lucru, 10 min justificare.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5EC1F47-646D-4436-9E7A-2D0FF7B9F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4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F28A82D-90E3-4FD9-8A47-023FE93E5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16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C1F8E112-D6D9-444A-83A1-B5B17A10F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4DED0F3-3F9D-42AB-B81F-D1FFEDE3C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Sarcina echipei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73A367FC-75A8-475B-9598-72800BECA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Selectează maximum șase PID-uri pentru cazul EGR și explică rolul fiecăruia.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DE1E93C2-61C7-40C9-B0CE-197159EB7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43B3F52-0B67-4658-B595-E9CE41976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 predă echipa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24BD4D48-5AB6-4457-A770-E42D845BF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Ipoteza și alternativa principală.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Punctele de test, condițiile și rezultatele cu unități.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Concluzia și dovada care o susține.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Testul de verificare după remediere.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19E54F0A-0AE6-43FC-9144-AEE4702A2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2E86EBC4-B2AA-4801-93BF-1C59D151D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Criteriu: alt tehnician trebuie să poată repeta testul din fișa voastră.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201513362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005686E-A4E1-4F1E-8194-483871723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5FB73F1-FEDD-4BB9-8340-10E078626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Lecția 5: Înregistrare și grafic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860FEE1-3576-4CF3-B244-ED3279038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 concepte. Urmează demonstrația și exercițiul.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5EC1F47-646D-4436-9E7A-2D0FF7B9F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4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F28A82D-90E3-4FD9-8A47-023FE93E5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17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C1F8E112-D6D9-444A-83A1-B5B17A10F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4DED0F3-3F9D-42AB-B81F-D1FFEDE3C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Concepte de bază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73A367FC-75A8-475B-9598-72800BECA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Prea multe PID-uri pot reduce rata de actualizare.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Eșantionarea testerului poate rata impulsuri scurte.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Același reper temporal permite corelarea.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Osciloscopul completează datele live pentru semnale rapide.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DE1E93C2-61C7-40C9-B0CE-197159EB7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43B3F52-0B67-4658-B595-E9CE41976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Obiectiv și întrebare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24BD4D48-5AB6-4457-A770-E42D845BF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Alegi o captură care surprinde evenimentul.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Întrebare de pornire: Ce faci când defectul durează mai puțin decât actualizarea PID?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19E54F0A-0AE6-43FC-9144-AEE4702A2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2E86EBC4-B2AA-4801-93BF-1C59D151D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Metoda: observație, ipoteză, test, concluzie,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2015133621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005686E-A4E1-4F1E-8194-483871723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5FB73F1-FEDD-4BB9-8340-10E078626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Cădere scurtă de turație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860FEE1-3576-4CF3-B244-ED3279038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15 min demonstrație. Scenariu didactic, cu valori ilustrative.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5EC1F47-646D-4436-9E7A-2D0FF7B9F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4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F28A82D-90E3-4FD9-8A47-023FE93E5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18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C1F8E112-D6D9-444A-83A1-B5B17A10F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4DED0F3-3F9D-42AB-B81F-D1FFEDE3C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Datele cazului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73A367FC-75A8-475B-9598-72800BECA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Clientul descrie o oprire foarte scurtă.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Logul lung nu arată o anomalie clară.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Au fost selectați zeci de parametri.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Simptomul apare rar.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DE1E93C2-61C7-40C9-B0CE-197159EB7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43B3F52-0B67-4658-B595-E9CE41976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Ordinea verificărilor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24BD4D48-5AB6-4457-A770-E42D845BF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Restrânge lista la ipoteza curentă.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Înregistrează înainte și după simptom.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Adaugă un marcaj temporal.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Alege osciloscopul dacă viteza PID este insuficientă.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19E54F0A-0AE6-43FC-9144-AEE4702A2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2E86EBC4-B2AA-4801-93BF-1C59D151D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Rezultatul unui test trebuie să confirme sau să elimine o ipoteză.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2015133621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005686E-A4E1-4F1E-8194-483871723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5FB73F1-FEDD-4BB9-8340-10E078626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Exercițiul 5: aplicarea metodei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860FEE1-3576-4CF3-B244-ED3279038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35 min în echipă: 5 min plan, 20 min lucru, 10 min justificare.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5EC1F47-646D-4436-9E7A-2D0FF7B9F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4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F28A82D-90E3-4FD9-8A47-023FE93E5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19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C1F8E112-D6D9-444A-83A1-B5B17A10F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4DED0F3-3F9D-42AB-B81F-D1FFEDE3C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Sarcina echipei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73A367FC-75A8-475B-9598-72800BECA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Pregătește o captură pentru întrerupere de CKP: PID-uri, declanșare, condiții și criteriu de succes.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DE1E93C2-61C7-40C9-B0CE-197159EB7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43B3F52-0B67-4658-B595-E9CE41976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 predă echipa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24BD4D48-5AB6-4457-A770-E42D845BF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Ipoteza și alternativa principală.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Punctele de test, condițiile și rezultatele cu unități.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Concluzia și dovada care o susține.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Testul de verificare după remediere.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19E54F0A-0AE6-43FC-9144-AEE4702A2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2E86EBC4-B2AA-4801-93BF-1C59D151D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Criteriu: alt tehnician trebuie să poată repeta testul din fișa voastră.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201513362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005686E-A4E1-4F1E-8194-483871723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5FB73F1-FEDD-4BB9-8340-10E078626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Caz integrat de modul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860FEE1-3576-4CF3-B244-ED3279038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60 min: 10 min plan, 35 min testare, 15 min susținere.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5EC1F47-646D-4436-9E7A-2D0FF7B9F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4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F28A82D-90E3-4FD9-8A47-023FE93E5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20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C1F8E112-D6D9-444A-83A1-B5B17A10F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4DED0F3-3F9D-42AB-B81F-D1FFEDE3C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Situația de lucru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73A367FC-75A8-475B-9598-72800BECA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Analizează un log de pierdere de putere. Predă cinci PID-uri alese, două corelații, două ipoteze și un test care le separă. Toate unitățile trebuie precizate.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DE1E93C2-61C7-40C9-B0CE-197159EB7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43B3F52-0B67-4658-B595-E9CE41976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Livrabile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24BD4D48-5AB6-4457-A770-E42D845BF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Reclamație, simptom confirmat și raport inițial.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Ipoteze ordonate și măsurători documentate.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Cauza demonstrată și remedierea justificată.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Verificare comparabilă cu situația inițială.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19E54F0A-0AE6-43FC-9144-AEE4702A2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2E86EBC4-B2AA-4801-93BF-1C59D151D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Instructorul dezvăluie cauza numai după prezentarea dovezilor.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2015133621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70057ED0-DCE2-49FC-8C66-5C5486F0D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58971A78-816E-4E1B-A743-8D65C77B5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Grila pentru proba practică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802DCD32-CF31-4730-947F-A5981EF54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puncte. Prag didactic propus: 14/20 și toate regulile de siguranță respectate.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061ABE3C-240D-43C0-896E-55B04A6F3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4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5B28DA68-5C0F-4F5C-8461-D592308B9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21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D2F23CB7-7F03-40C0-B979-BD565B2B9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417320"/>
            <a:ext cx="10652760" cy="4389120"/>
          </a:xfrm>
          <a:prstGeom xmlns:a="http://schemas.openxmlformats.org/drawingml/2006/main" prst="roundRect">
            <a:avLst>
              <a:gd name="adj" fmla="val 1667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2D5568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94C735B1-FD67-496B-A83B-4CE09C234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1691640"/>
            <a:ext cx="28346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Criteriu</a:t>
            </a:r>
            <a:endParaRPr sz="13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51AC9CA1-BCCC-46E0-81D7-781520AA1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1691640"/>
            <a:ext cx="54864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Dovadă și punctaj</a:t>
            </a:r>
            <a:endParaRPr sz="13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7F873C0F-CAF6-4D52-9540-80A9B914E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039112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967160B-81A0-43F0-B237-24F8FD33B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148840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Simptom și context</a:t>
            </a:r>
            <a:endParaRPr sz="14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31F1094-6418-416E-A719-390738B8A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148840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0–4 p: condiții clare, reproducere și raport inițial</a:t>
            </a:r>
            <a:endParaRPr sz="13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EE4D6E0C-A405-42EF-AD35-8861C8562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697480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C7BCCA39-089E-4797-8820-3F6473462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807208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Plan și ipoteze</a:t>
            </a:r>
            <a:endParaRPr sz="14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FECB9067-3E1A-46AC-B350-5D03E0F22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807208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0–4 p: ipoteze plauzibile, ordonate și testabile</a:t>
            </a:r>
            <a:endParaRPr sz="130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E7C69D7B-C996-42CA-A308-D2C05B9FB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3355848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7B70D570-85AE-4515-ABDB-4F42C1024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3465576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Măsurători</a:t>
            </a:r>
            <a:endParaRPr sz="14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B254B478-BB2C-4120-BF60-D9E55BF9A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3465576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0–4 p: metodă corectă, puncte de test și unități</a:t>
            </a:r>
            <a:endParaRPr sz="130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A305A67E-77A2-4586-A8B9-8E73D4357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014216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5B548815-5712-4B98-9FB1-18330D235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123944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Cauză și remediere</a:t>
            </a:r>
            <a:endParaRPr sz="14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89ABFC96-E797-4CFB-AFA9-45EF876CC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123944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0–4 p: concluzie susținută, alternative eliminate</a:t>
            </a:r>
            <a:endParaRPr sz="13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F9DFD291-95FD-4304-A4C6-33C72E66F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672584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371333E6-9C67-44A0-8E4E-C5B1AB753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782312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Verificare și raport</a:t>
            </a:r>
            <a:endParaRPr sz="14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AAD8117A-D45D-45EE-A1A1-A891A0F1B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782312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0–4 p: repetarea condițiilor, rezultat și limite</a:t>
            </a:r>
            <a:endParaRPr sz="130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99604969-6EAB-48AB-B51C-D41763D19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6016752"/>
            <a:ext cx="9966960" cy="41148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711E4333-4157-4A87-AFBA-AE02CEAE4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144" y="6076950"/>
            <a:ext cx="9674352" cy="342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Siguranța este obligatorie. Acțiunile nesigure opresc proba.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52653043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005686E-A4E1-4F1E-8194-483871723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5FB73F1-FEDD-4BB9-8340-10E078626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Evaluare: întrebări de înțelegere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860FEE1-3576-4CF3-B244-ED3279038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30 min în total: 15 min întrebări, 15 min mini-caz. Fără răspunsuri pe ecran.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5EC1F47-646D-4436-9E7A-2D0FF7B9F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4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F28A82D-90E3-4FD9-8A47-023FE93E5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22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C1F8E112-D6D9-444A-83A1-B5B17A10F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4DED0F3-3F9D-42AB-B81F-D1FFEDE3C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Întrebările 1–3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73A367FC-75A8-475B-9598-72800BECA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1. De ce 180 kPa nu poate fi interpretat singur?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2. Când comparația ECT cu ambientul este relevantă?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3. Ce dovedește diferența cerut–real?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DE1E93C2-61C7-40C9-B0CE-197159EB7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43B3F52-0B67-4658-B595-E9CE41976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Întrebările 4–5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24BD4D48-5AB6-4457-A770-E42D845BF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4. Poziția EGR corectă dovedește debit corect?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5. Ce faci când defectul durează mai puțin decât actualizarea PID?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19E54F0A-0AE6-43FC-9144-AEE4702A2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2E86EBC4-B2AA-4801-93BF-1C59D151D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2 puncte pe întrebare: explicație corectă și implicație practică.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2015133621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005686E-A4E1-4F1E-8194-483871723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5FB73F1-FEDD-4BB9-8340-10E078626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Evaluare: mini-caz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860FEE1-3576-4CF3-B244-ED3279038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Continuarea evaluării individuale. 10 puncte.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5EC1F47-646D-4436-9E7A-2D0FF7B9F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4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F28A82D-90E3-4FD9-8A47-023FE93E5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23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C1F8E112-D6D9-444A-83A1-B5B17A10F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4DED0F3-3F9D-42AB-B81F-D1FFEDE3C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 disponibile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73A367FC-75A8-475B-9598-72800BECA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Caz didactic la accelerație.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Cerut: 800 bar. Real: 420 bar.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Comanda de reglare se modifică.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Valorile nu sunt limite de service.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DE1E93C2-61C7-40C9-B0CE-197159EB7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43B3F52-0B67-4658-B595-E9CE41976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Cerințe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24BD4D48-5AB6-4457-A770-E42D845BF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Două ipoteze plauzibile. 2 p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Două teste care separă ipotezele. 4 p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Concluzie justificată și limite. 2 p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Verificarea reparației. 2 p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19E54F0A-0AE6-43FC-9144-AEE4702A2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2E86EBC4-B2AA-4801-93BF-1C59D151D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Prag didactic propus: 14/20 cumulat la întrebări și mini-caz.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2015133621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70057ED0-DCE2-49FC-8C66-5C5486F0D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58971A78-816E-4E1B-A743-8D65C77B5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Debrief: răspunsurile esențiale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802DCD32-CF31-4730-947F-A5981EF54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min: cursanții își justifică răspunsurile înainte de afișarea concluziilor.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061ABE3C-240D-43C0-896E-55B04A6F3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4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5B28DA68-5C0F-4F5C-8461-D592308B9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24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D2F23CB7-7F03-40C0-B979-BD565B2B9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417320"/>
            <a:ext cx="10652760" cy="4389120"/>
          </a:xfrm>
          <a:prstGeom xmlns:a="http://schemas.openxmlformats.org/drawingml/2006/main" prst="roundRect">
            <a:avLst>
              <a:gd name="adj" fmla="val 1667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2D5568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94C735B1-FD67-496B-A83B-4CE09C234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1691640"/>
            <a:ext cx="28346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Întrebare</a:t>
            </a:r>
            <a:endParaRPr sz="13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51AC9CA1-BCCC-46E0-81D7-781520AA1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1691640"/>
            <a:ext cx="54864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Ideea care trebuie demonstrată</a:t>
            </a:r>
            <a:endParaRPr sz="13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7F873C0F-CAF6-4D52-9540-80A9B914E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039112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967160B-81A0-43F0-B237-24F8FD33B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148840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1. PID și condiții de măsurare</a:t>
            </a:r>
            <a:endParaRPr sz="14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31F1094-6418-416E-A719-390738B8A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148840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Trebuie cunoscute tipul presiunii, referința și starea de funcționare.</a:t>
            </a:r>
            <a:endParaRPr sz="13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EE4D6E0C-A405-42EF-AD35-8861C8562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697480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C7BCCA39-089E-4797-8820-3F6473462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807208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2. Plauzibilitatea la rece</a:t>
            </a:r>
            <a:endParaRPr sz="14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FECB9067-3E1A-46AC-B350-5D03E0F22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807208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După stabilizare termică, cu influențele externe și istoricul opririi cunoscute.</a:t>
            </a:r>
            <a:endParaRPr sz="130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E7C69D7B-C996-42CA-A308-D2C05B9FB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3355848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7B70D570-85AE-4515-ABDB-4F42C1024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3465576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3. Cerut și real</a:t>
            </a:r>
            <a:endParaRPr sz="14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B254B478-BB2C-4120-BF60-D9E55BF9A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3465576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O abatere de reglare în condițiile observate. Cauza cere teste suplimentare.</a:t>
            </a:r>
            <a:endParaRPr sz="130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A305A67E-77A2-4586-A8B9-8E73D4357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014216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5B548815-5712-4B98-9FB1-18330D235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123944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4. Corelații între parametri</a:t>
            </a:r>
            <a:endParaRPr sz="14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89ABFC96-E797-4CFB-AFA9-45EF876CC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123944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Nu. Traseul gazelor și răspunsul motorului trebuie verificate.</a:t>
            </a:r>
            <a:endParaRPr sz="13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F9DFD291-95FD-4304-A4C6-33C72E66F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672584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371333E6-9C67-44A0-8E4E-C5B1AB753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782312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5. Înregistrare și grafic</a:t>
            </a:r>
            <a:endParaRPr sz="14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AAD8117A-D45D-45EE-A1A1-A891A0F1B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782312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Folosești o măsurare mai rapidă și sincronizată, de regulă osciloscopul.</a:t>
            </a:r>
            <a:endParaRPr sz="130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99604969-6EAB-48AB-B51C-D41763D19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6016752"/>
            <a:ext cx="9966960" cy="41148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711E4333-4157-4A87-AFBA-AE02CEAE4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144" y="6076950"/>
            <a:ext cx="9674352" cy="342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Întrebările și mini-cazul verifică raționamentul. Practica verifică execuția.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526530436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005686E-A4E1-4F1E-8194-483871723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5FB73F1-FEDD-4BB9-8340-10E078626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Surse și continuarea studiului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860FEE1-3576-4CF3-B244-ED3279038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Documentația tehnică se consultă pentru vehiculul concret. Linkurile sunt în notele prezentatorului.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5EC1F47-646D-4436-9E7A-2D0FF7B9F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4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F28A82D-90E3-4FD9-8A47-023FE93E5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25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C1F8E112-D6D9-444A-83A1-B5B17A10F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4DED0F3-3F9D-42AB-B81F-D1FFEDE3C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Referințe pentru modul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73A367FC-75A8-475B-9598-72800BECA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HELLA: senzori și actuatori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HELLA: senzor temperatură lichid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Delphi: diagnosticul injectoarelor Common Rail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HELLA: verificarea MAF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Pico: ghid de diagnostic cu osciloscop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DE1E93C2-61C7-40C9-B0CE-197159EB7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43B3F52-0B67-4658-B595-E9CE41976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Pentru atelier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24BD4D48-5AB6-4457-A770-E42D845BF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Schema, pinoutul și procedura OEM pentru VIN.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Valorile nominale și condițiile exacte de test.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Buletinele tehnice și versiunea software aplicabile.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Fișa comună de diagnostic din Modulul 1.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19E54F0A-0AE6-43FC-9144-AEE4702A2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2E86EBC4-B2AA-4801-93BF-1C59D151D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Exemplele sunt didactice. Specificațiile reale se confirmă în documentația OEM.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2015133621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2026-09-24T18:12:08.1680000Z</dcterms:created>
  <dcterms:modified xsi:type="dcterms:W3CDTF">2026-09-24T18:12:08.1680000Z</dcterms:modified>
</coreProperties>
</file>