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866ec7f9b974e1b" /><Relationship Type="http://schemas.openxmlformats.org/officeDocument/2006/relationships/extended-properties" Target="/docProps/app.xml" Id="R881b9cc296e143fd" /><Relationship Type="http://schemas.openxmlformats.org/officeDocument/2006/relationships/officeDocument" Target="/ppt/presentation.xml" Id="R317c4b87ab62466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5e9d3c0c06b4fc7"/>
  </p:sldMasterIdLst>
  <p:notesMasterIdLst>
    <p:notesMasterId xmlns:r="http://schemas.openxmlformats.org/officeDocument/2006/relationships" r:id="R7f6132566dd54463"/>
  </p:notesMasterIdLst>
  <p:sldIdLst>
    <p:sldId xmlns:r="http://schemas.openxmlformats.org/officeDocument/2006/relationships" id="256" r:id="Rdd70521532e24a3e"/>
    <p:sldId xmlns:r="http://schemas.openxmlformats.org/officeDocument/2006/relationships" id="257" r:id="R6086ce62fad641bf"/>
    <p:sldId xmlns:r="http://schemas.openxmlformats.org/officeDocument/2006/relationships" id="258" r:id="Rbf331110c77f4f7f"/>
    <p:sldId xmlns:r="http://schemas.openxmlformats.org/officeDocument/2006/relationships" id="259" r:id="R5021bf41131a4cec"/>
    <p:sldId xmlns:r="http://schemas.openxmlformats.org/officeDocument/2006/relationships" id="260" r:id="Rfae9a48b25ec4d7e"/>
    <p:sldId xmlns:r="http://schemas.openxmlformats.org/officeDocument/2006/relationships" id="261" r:id="R18c56996b1d74476"/>
    <p:sldId xmlns:r="http://schemas.openxmlformats.org/officeDocument/2006/relationships" id="262" r:id="R959a3ce89c4443a4"/>
    <p:sldId xmlns:r="http://schemas.openxmlformats.org/officeDocument/2006/relationships" id="263" r:id="Rddea279a181b4c21"/>
    <p:sldId xmlns:r="http://schemas.openxmlformats.org/officeDocument/2006/relationships" id="264" r:id="Rf12d775fa42a45a4"/>
    <p:sldId xmlns:r="http://schemas.openxmlformats.org/officeDocument/2006/relationships" id="265" r:id="R4d7b5081af2a4a90"/>
    <p:sldId xmlns:r="http://schemas.openxmlformats.org/officeDocument/2006/relationships" id="266" r:id="R0b7fef6d11274738"/>
    <p:sldId xmlns:r="http://schemas.openxmlformats.org/officeDocument/2006/relationships" id="267" r:id="R38920f36f23b483f"/>
    <p:sldId xmlns:r="http://schemas.openxmlformats.org/officeDocument/2006/relationships" id="268" r:id="Rb998f40dfcf44e80"/>
    <p:sldId xmlns:r="http://schemas.openxmlformats.org/officeDocument/2006/relationships" id="269" r:id="Rb3af35b6d9834091"/>
    <p:sldId xmlns:r="http://schemas.openxmlformats.org/officeDocument/2006/relationships" id="270" r:id="Rb0b2570f71d94a8b"/>
    <p:sldId xmlns:r="http://schemas.openxmlformats.org/officeDocument/2006/relationships" id="271" r:id="R56de98a116f04c8f"/>
    <p:sldId xmlns:r="http://schemas.openxmlformats.org/officeDocument/2006/relationships" id="272" r:id="R5240ac3348b34d39"/>
    <p:sldId xmlns:r="http://schemas.openxmlformats.org/officeDocument/2006/relationships" id="273" r:id="R8d2f7e11f3634218"/>
    <p:sldId xmlns:r="http://schemas.openxmlformats.org/officeDocument/2006/relationships" id="274" r:id="R1f98764bcfd840c5"/>
    <p:sldId xmlns:r="http://schemas.openxmlformats.org/officeDocument/2006/relationships" id="275" r:id="R38360a6050344ea6"/>
    <p:sldId xmlns:r="http://schemas.openxmlformats.org/officeDocument/2006/relationships" id="276" r:id="R6d17fe8cd4c74e9e"/>
    <p:sldId xmlns:r="http://schemas.openxmlformats.org/officeDocument/2006/relationships" id="277" r:id="Rfb0212d1373849c4"/>
    <p:sldId xmlns:r="http://schemas.openxmlformats.org/officeDocument/2006/relationships" id="278" r:id="R5956e6e69a274c55"/>
    <p:sldId xmlns:r="http://schemas.openxmlformats.org/officeDocument/2006/relationships" id="279" r:id="Refd4c2611985437a"/>
    <p:sldId xmlns:r="http://schemas.openxmlformats.org/officeDocument/2006/relationships" id="280" r:id="Re4df527aaeef40e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32c834ab2a1485c" /><Relationship Type="http://schemas.openxmlformats.org/officeDocument/2006/relationships/slideMaster" Target="/ppt/slideMasters/slideMaster1.xml" Id="Rf5e9d3c0c06b4fc7" /><Relationship Type="http://schemas.openxmlformats.org/officeDocument/2006/relationships/notesMaster" Target="/ppt/notesMasters/notesMaster1.xml" Id="R7f6132566dd54463" /><Relationship Type="http://schemas.openxmlformats.org/officeDocument/2006/relationships/presProps" Target="/ppt/presProps.xml" Id="R698756ea740e40e1" /><Relationship Type="http://schemas.openxmlformats.org/officeDocument/2006/relationships/viewProps" Target="/ppt/viewProps.xml" Id="Rebfebde3b75f48e5" /><Relationship Type="http://schemas.openxmlformats.org/officeDocument/2006/relationships/tableStyles" Target="/ppt/tableStyles.xml" Id="R404d6f757b1b4072" /><Relationship Type="http://schemas.openxmlformats.org/officeDocument/2006/relationships/slide" Target="/ppt/slides/slide1.xml" Id="Rdd70521532e24a3e" /><Relationship Type="http://schemas.openxmlformats.org/officeDocument/2006/relationships/slide" Target="/ppt/slides/slide2.xml" Id="R6086ce62fad641bf" /><Relationship Type="http://schemas.openxmlformats.org/officeDocument/2006/relationships/slide" Target="/ppt/slides/slide3.xml" Id="Rbf331110c77f4f7f" /><Relationship Type="http://schemas.openxmlformats.org/officeDocument/2006/relationships/slide" Target="/ppt/slides/slide4.xml" Id="R5021bf41131a4cec" /><Relationship Type="http://schemas.openxmlformats.org/officeDocument/2006/relationships/slide" Target="/ppt/slides/slide5.xml" Id="Rfae9a48b25ec4d7e" /><Relationship Type="http://schemas.openxmlformats.org/officeDocument/2006/relationships/slide" Target="/ppt/slides/slide6.xml" Id="R18c56996b1d74476" /><Relationship Type="http://schemas.openxmlformats.org/officeDocument/2006/relationships/slide" Target="/ppt/slides/slide7.xml" Id="R959a3ce89c4443a4" /><Relationship Type="http://schemas.openxmlformats.org/officeDocument/2006/relationships/slide" Target="/ppt/slides/slide8.xml" Id="Rddea279a181b4c21" /><Relationship Type="http://schemas.openxmlformats.org/officeDocument/2006/relationships/slide" Target="/ppt/slides/slide9.xml" Id="Rf12d775fa42a45a4" /><Relationship Type="http://schemas.openxmlformats.org/officeDocument/2006/relationships/slide" Target="/ppt/slides/slide10.xml" Id="R4d7b5081af2a4a90" /><Relationship Type="http://schemas.openxmlformats.org/officeDocument/2006/relationships/slide" Target="/ppt/slides/slide11.xml" Id="R0b7fef6d11274738" /><Relationship Type="http://schemas.openxmlformats.org/officeDocument/2006/relationships/slide" Target="/ppt/slides/slide12.xml" Id="R38920f36f23b483f" /><Relationship Type="http://schemas.openxmlformats.org/officeDocument/2006/relationships/slide" Target="/ppt/slides/slide13.xml" Id="Rb998f40dfcf44e80" /><Relationship Type="http://schemas.openxmlformats.org/officeDocument/2006/relationships/slide" Target="/ppt/slides/slide14.xml" Id="Rb3af35b6d9834091" /><Relationship Type="http://schemas.openxmlformats.org/officeDocument/2006/relationships/slide" Target="/ppt/slides/slide15.xml" Id="Rb0b2570f71d94a8b" /><Relationship Type="http://schemas.openxmlformats.org/officeDocument/2006/relationships/slide" Target="/ppt/slides/slide16.xml" Id="R56de98a116f04c8f" /><Relationship Type="http://schemas.openxmlformats.org/officeDocument/2006/relationships/slide" Target="/ppt/slides/slide17.xml" Id="R5240ac3348b34d39" /><Relationship Type="http://schemas.openxmlformats.org/officeDocument/2006/relationships/slide" Target="/ppt/slides/slide18.xml" Id="R8d2f7e11f3634218" /><Relationship Type="http://schemas.openxmlformats.org/officeDocument/2006/relationships/slide" Target="/ppt/slides/slide19.xml" Id="R1f98764bcfd840c5" /><Relationship Type="http://schemas.openxmlformats.org/officeDocument/2006/relationships/slide" Target="/ppt/slides/slide20.xml" Id="R38360a6050344ea6" /><Relationship Type="http://schemas.openxmlformats.org/officeDocument/2006/relationships/slide" Target="/ppt/slides/slide21.xml" Id="R6d17fe8cd4c74e9e" /><Relationship Type="http://schemas.openxmlformats.org/officeDocument/2006/relationships/slide" Target="/ppt/slides/slide22.xml" Id="Rfb0212d1373849c4" /><Relationship Type="http://schemas.openxmlformats.org/officeDocument/2006/relationships/slide" Target="/ppt/slides/slide23.xml" Id="R5956e6e69a274c55" /><Relationship Type="http://schemas.openxmlformats.org/officeDocument/2006/relationships/slide" Target="/ppt/slides/slide24.xml" Id="Refd4c2611985437a" /><Relationship Type="http://schemas.openxmlformats.org/officeDocument/2006/relationships/slide" Target="/ppt/slides/slide25.xml" Id="Re4df527aaeef40e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a4ccba7b36443f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94cd8b202184835" /><Relationship Type="http://schemas.openxmlformats.org/officeDocument/2006/relationships/notesMaster" Target="/ppt/notesMasters/notesMaster1.xml" Id="R47d0d318c8b9450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4a7424f6ed24f44" /><Relationship Type="http://schemas.openxmlformats.org/officeDocument/2006/relationships/notesMaster" Target="/ppt/notesMasters/notesMaster1.xml" Id="Rb0c184c293954a4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0d4fc747a3e4943" /><Relationship Type="http://schemas.openxmlformats.org/officeDocument/2006/relationships/notesMaster" Target="/ppt/notesMasters/notesMaster1.xml" Id="R9ff08b7360434d7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63f5ba2e0604a7a" /><Relationship Type="http://schemas.openxmlformats.org/officeDocument/2006/relationships/notesMaster" Target="/ppt/notesMasters/notesMaster1.xml" Id="Re13e5d06d56941d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32886f49e3a4059" /><Relationship Type="http://schemas.openxmlformats.org/officeDocument/2006/relationships/notesMaster" Target="/ppt/notesMasters/notesMaster1.xml" Id="R6ff4665b2aff45c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604b5aa9ca246ea" /><Relationship Type="http://schemas.openxmlformats.org/officeDocument/2006/relationships/notesMaster" Target="/ppt/notesMasters/notesMaster1.xml" Id="R73ba48d0937d471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28e8fa4e3e14cbf" /><Relationship Type="http://schemas.openxmlformats.org/officeDocument/2006/relationships/notesMaster" Target="/ppt/notesMasters/notesMaster1.xml" Id="R0123266f6970415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617caab83924e3c" /><Relationship Type="http://schemas.openxmlformats.org/officeDocument/2006/relationships/notesMaster" Target="/ppt/notesMasters/notesMaster1.xml" Id="R6f45cb269ddb4bc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8b981f2319c4940" /><Relationship Type="http://schemas.openxmlformats.org/officeDocument/2006/relationships/notesMaster" Target="/ppt/notesMasters/notesMaster1.xml" Id="Rc14b466d56e3406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77bc10486e34913" /><Relationship Type="http://schemas.openxmlformats.org/officeDocument/2006/relationships/notesMaster" Target="/ppt/notesMasters/notesMaster1.xml" Id="Rd17e68d309954f7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364e94467fb45f3" /><Relationship Type="http://schemas.openxmlformats.org/officeDocument/2006/relationships/notesMaster" Target="/ppt/notesMasters/notesMaster1.xml" Id="Ra857f89a85e24da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f2c8a5c73284db6" /><Relationship Type="http://schemas.openxmlformats.org/officeDocument/2006/relationships/notesMaster" Target="/ppt/notesMasters/notesMaster1.xml" Id="Refdefd86296342a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4cec26d8fda4e48" /><Relationship Type="http://schemas.openxmlformats.org/officeDocument/2006/relationships/notesMaster" Target="/ppt/notesMasters/notesMaster1.xml" Id="R17a0c2ddff374c5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5ef646b30f14035" /><Relationship Type="http://schemas.openxmlformats.org/officeDocument/2006/relationships/notesMaster" Target="/ppt/notesMasters/notesMaster1.xml" Id="R35952c0315ad47a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2bce78edd114433" /><Relationship Type="http://schemas.openxmlformats.org/officeDocument/2006/relationships/notesMaster" Target="/ppt/notesMasters/notesMaster1.xml" Id="R7197aed36c9d4ff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1615fedcfd04588" /><Relationship Type="http://schemas.openxmlformats.org/officeDocument/2006/relationships/notesMaster" Target="/ppt/notesMasters/notesMaster1.xml" Id="R2cbf23254f0046e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582b530ba0d481f" /><Relationship Type="http://schemas.openxmlformats.org/officeDocument/2006/relationships/notesMaster" Target="/ppt/notesMasters/notesMaster1.xml" Id="R328ff0f00f4544a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9ec06ce823e43d1" /><Relationship Type="http://schemas.openxmlformats.org/officeDocument/2006/relationships/notesMaster" Target="/ppt/notesMasters/notesMaster1.xml" Id="Ra80833f2bfdb4ac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df2dda2551f4ce5" /><Relationship Type="http://schemas.openxmlformats.org/officeDocument/2006/relationships/notesMaster" Target="/ppt/notesMasters/notesMaster1.xml" Id="R34885bf8a7924bf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5b5b794b0854068" /><Relationship Type="http://schemas.openxmlformats.org/officeDocument/2006/relationships/notesMaster" Target="/ppt/notesMasters/notesMaster1.xml" Id="R7ad06251b27b45b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bd59e9b5c2246a6" /><Relationship Type="http://schemas.openxmlformats.org/officeDocument/2006/relationships/notesMaster" Target="/ppt/notesMasters/notesMaster1.xml" Id="R0277ef51435e446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8f7eeebf4ee462a" /><Relationship Type="http://schemas.openxmlformats.org/officeDocument/2006/relationships/notesMaster" Target="/ppt/notesMasters/notesMaster1.xml" Id="Raf10dc49a446457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5d41954ed6d40c9" /><Relationship Type="http://schemas.openxmlformats.org/officeDocument/2006/relationships/notesMaster" Target="/ppt/notesMasters/notesMaster1.xml" Id="R01b3600f8fe142c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cce6d2d6cdc4284" /><Relationship Type="http://schemas.openxmlformats.org/officeDocument/2006/relationships/notesMaster" Target="/ppt/notesMasters/notesMaster1.xml" Id="R113b0aa5a5704d4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d7394ea003640d7" /><Relationship Type="http://schemas.openxmlformats.org/officeDocument/2006/relationships/notesMaster" Target="/ppt/notesMasters/notesMaster1.xml" Id="Rab3dc26247ed4a6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Deschidere: cere un exemplu de simptom relevant pentru modul. Leagă răspunsul de metoda din Modulul 1.</a:t>
            </a:r>
            <a:endParaRPr/>
          </a:p>
          <a:p xmlns:a="http://schemas.openxmlformats.org/drawingml/2006/main">
            <a:r>
              <a:t>Imagine de fundal și design preluate din prezentarea Modulului 1 furnizată de utilizator.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 minute pentru deschidere, obiective, organizarea echipelor și pregătire.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Durata de 70 min include demonstrația și exercițiul. Practica ghidată însumează 310 minute: 5 × 50 + 60. Pauzele nu intră în cele 480 minute. La Modulul 12, cazul integrat este proba practică evaluată.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Instructor: pregătește un vehicul cunoscut bun sau un banc. Defectele se introduc reversibil numai în condiții controlate. Echipe de 3–4 persoane: operator, observator, responsabil de documentare. Rotește rolurile.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Alegi instrumentul după semnalul așteptat.</a:t>
            </a:r>
            <a:endParaRPr/>
          </a:p>
          <a:p xmlns:a="http://schemas.openxmlformats.org/drawingml/2006/main">
            <a:r>
              <a:t>Explicație și răspuns orientativ: Multimetrul poate media variațiile. Osciloscopul arată evoluția lor în timp.</a:t>
            </a:r>
            <a:endParaRPr/>
          </a:p>
          <a:p xmlns:a="http://schemas.openxmlformats.org/drawingml/2006/main">
            <a:r>
              <a:t>Discută: Media nu descrie forma semnalului. Osciloscopul arată impulsurile. Raportul de umplere cere o polaritate de referință. Semnalul se compară cu funcția așteptată.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ghid de diagnostic cu osciloscop</a:t>
            </a:r>
            <a:endParaRPr/>
          </a:p>
          <a:p xmlns:a="http://schemas.openxmlformats.org/drawingml/2006/main">
            <a:r>
              <a:t>https://www.picoauto.com/download/documents/manuals/picoscope-guide-to-oscilloscope-diagnostics.pdf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Media nu descrie forma semnalului. Osciloscopul arată impulsurile. Raportul de umplere cere o polaritate de referință. Semnalul se compară cu funcția așteptată.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ghid de diagnostic cu osciloscop</a:t>
            </a:r>
            <a:endParaRPr/>
          </a:p>
          <a:p xmlns:a="http://schemas.openxmlformats.org/drawingml/2006/main">
            <a:r>
              <a:t>https://www.picoauto.com/download/documents/manuals/picoscope-guide-to-oscilloscope-diagnostics.pdf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Media nu descrie forma semnalului.</a:t>
            </a:r>
            <a:endParaRPr/>
          </a:p>
          <a:p xmlns:a="http://schemas.openxmlformats.org/drawingml/2006/main">
            <a:r>
              <a:t>2. Osciloscopul arată impulsurile.</a:t>
            </a:r>
            <a:endParaRPr/>
          </a:p>
          <a:p xmlns:a="http://schemas.openxmlformats.org/drawingml/2006/main">
            <a:r>
              <a:t>3. Raportul de umplere cere o polaritate de referință.</a:t>
            </a:r>
            <a:endParaRPr/>
          </a:p>
          <a:p xmlns:a="http://schemas.openxmlformats.org/drawingml/2006/main">
            <a:r>
              <a:t>4. Semnalul se compară cu funcția așteptată.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ghid de diagnostic cu osciloscop</a:t>
            </a:r>
            <a:endParaRPr/>
          </a:p>
          <a:p xmlns:a="http://schemas.openxmlformats.org/drawingml/2006/main">
            <a:r>
              <a:t>https://www.picoauto.com/download/documents/manuals/picoscope-guide-to-oscilloscope-diagnostics.pdf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Testezi alimentarea, masa și semnalul în context.</a:t>
            </a:r>
            <a:endParaRPr/>
          </a:p>
          <a:p xmlns:a="http://schemas.openxmlformats.org/drawingml/2006/main">
            <a:r>
              <a:t>Explicație și răspuns orientativ: Nu. Relația dintre ele este specifică sistemului și se verifică în documentație.</a:t>
            </a:r>
            <a:endParaRPr/>
          </a:p>
          <a:p xmlns:a="http://schemas.openxmlformats.org/drawingml/2006/main">
            <a:r>
              <a:t>Discută: Pistele nu trebuie presupuse identice. Defectul poate fi în senzor sau conexiune. O referință instabilă poate afecta ambele piste. Repetiția controlată confirmă întreruperea.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 temperatură lichid</a:t>
            </a:r>
            <a:endParaRPr/>
          </a:p>
          <a:p xmlns:a="http://schemas.openxmlformats.org/drawingml/2006/main">
            <a:r>
              <a:t>https://www.hella.com/salesapp/production/5641/BI_HELLA_Temperature_Sensors_EN.pdf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Pistele nu trebuie presupuse identice. Defectul poate fi în senzor sau conexiune. O referință instabilă poate afecta ambele piste. Repetiția controlată confirmă întreruperea.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 temperatură lichid</a:t>
            </a:r>
            <a:endParaRPr/>
          </a:p>
          <a:p xmlns:a="http://schemas.openxmlformats.org/drawingml/2006/main">
            <a:r>
              <a:t>https://www.hella.com/salesapp/production/5641/BI_HELLA_Temperature_Sensors_EN.pdf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Pistele nu trebuie presupuse identice.</a:t>
            </a:r>
            <a:endParaRPr/>
          </a:p>
          <a:p xmlns:a="http://schemas.openxmlformats.org/drawingml/2006/main">
            <a:r>
              <a:t>2. Defectul poate fi în senzor sau conexiune.</a:t>
            </a:r>
            <a:endParaRPr/>
          </a:p>
          <a:p xmlns:a="http://schemas.openxmlformats.org/drawingml/2006/main">
            <a:r>
              <a:t>3. O referință instabilă poate afecta ambele piste.</a:t>
            </a:r>
            <a:endParaRPr/>
          </a:p>
          <a:p xmlns:a="http://schemas.openxmlformats.org/drawingml/2006/main">
            <a:r>
              <a:t>4. Repetiția controlată confirmă întreruperea.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 temperatură lichid</a:t>
            </a:r>
            <a:endParaRPr/>
          </a:p>
          <a:p xmlns:a="http://schemas.openxmlformats.org/drawingml/2006/main">
            <a:r>
              <a:t>https://www.hella.com/salesapp/production/5641/BI_HELLA_Temperature_Sensors_EN.pdf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Diferențiezi semnalul absent de sincronizarea incorectă.</a:t>
            </a:r>
            <a:endParaRPr/>
          </a:p>
          <a:p xmlns:a="http://schemas.openxmlformats.org/drawingml/2006/main">
            <a:r>
              <a:t>Explicație și răspuns orientativ: Nu. Se verifică semnalul, cablajul, alimentarea ECU și condițiile mecanice.</a:t>
            </a:r>
            <a:endParaRPr/>
          </a:p>
          <a:p xmlns:a="http://schemas.openxmlformats.org/drawingml/2006/main">
            <a:r>
              <a:t>Discută: Semnalul absent cere verificarea circuitului și roții. Semnalele prezente pot avea fază incorectă. Un reper bun trebuie să corespundă motorului. Nu aplici ohmmetru unui Hall fără procedură permisă.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senzorului CKP</a:t>
            </a:r>
            <a:endParaRPr/>
          </a:p>
          <a:p xmlns:a="http://schemas.openxmlformats.org/drawingml/2006/main">
            <a:r>
              <a:t>https://www.hella.com/techworld/en/technical/sensors-and-actuators/crankshaft-sensor/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Semnalul absent cere verificarea circuitului și roții. Semnalele prezente pot avea fază incorectă. Un reper bun trebuie să corespundă motorului. Nu aplici ohmmetru unui Hall fără procedură permisă.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senzorului CKP</a:t>
            </a:r>
            <a:endParaRPr/>
          </a:p>
          <a:p xmlns:a="http://schemas.openxmlformats.org/drawingml/2006/main">
            <a:r>
              <a:t>https://www.hella.com/techworld/en/technical/sensors-and-actuators/crankshaft-sensor/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Semnalul absent cere verificarea circuitului și roții.</a:t>
            </a:r>
            <a:endParaRPr/>
          </a:p>
          <a:p xmlns:a="http://schemas.openxmlformats.org/drawingml/2006/main">
            <a:r>
              <a:t>2. Semnalele prezente pot avea fază incorectă.</a:t>
            </a:r>
            <a:endParaRPr/>
          </a:p>
          <a:p xmlns:a="http://schemas.openxmlformats.org/drawingml/2006/main">
            <a:r>
              <a:t>3. Un reper bun trebuie să corespundă motorului.</a:t>
            </a:r>
            <a:endParaRPr/>
          </a:p>
          <a:p xmlns:a="http://schemas.openxmlformats.org/drawingml/2006/main">
            <a:r>
              <a:t>4. Nu aplici ohmmetru unui Hall fără procedură permisă.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senzorului CKP</a:t>
            </a:r>
            <a:endParaRPr/>
          </a:p>
          <a:p xmlns:a="http://schemas.openxmlformats.org/drawingml/2006/main">
            <a:r>
              <a:t>https://www.hella.com/techworld/en/technical/sensors-and-actuators/crankshaft-sensor/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Corelezi comanda electrică și efectul fizic.</a:t>
            </a:r>
            <a:endParaRPr/>
          </a:p>
          <a:p xmlns:a="http://schemas.openxmlformats.org/drawingml/2006/main">
            <a:r>
              <a:t>Explicație și răspuns orientativ: Ca să verifici dacă circuitul de sarcină este parcurs de curent și cum răspunde.</a:t>
            </a:r>
            <a:endParaRPr/>
          </a:p>
          <a:p xmlns:a="http://schemas.openxmlformats.org/drawingml/2006/main">
            <a:r>
              <a:t>Discută: Circuitul întrerupt poate avea comandă fără curent. Blocarea poate păstra consumul fără mișcare. Profilul de curent depinde de actuator. Vârfurile cer sondă sau atenuare adecvată.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ghid de diagnostic cu osciloscop</a:t>
            </a:r>
            <a:endParaRPr/>
          </a:p>
          <a:p xmlns:a="http://schemas.openxmlformats.org/drawingml/2006/main">
            <a:r>
              <a:t>https://www.picoauto.com/download/documents/manuals/picoscope-guide-to-oscilloscope-diagnostics.pdf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Circuitul întrerupt poate avea comandă fără curent. Blocarea poate păstra consumul fără mișcare. Profilul de curent depinde de actuator. Vârfurile cer sondă sau atenuare adecvată.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ghid de diagnostic cu osciloscop</a:t>
            </a:r>
            <a:endParaRPr/>
          </a:p>
          <a:p xmlns:a="http://schemas.openxmlformats.org/drawingml/2006/main">
            <a:r>
              <a:t>https://www.picoauto.com/download/documents/manuals/picoscope-guide-to-oscilloscope-diagnostics.pdf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Circuitul întrerupt poate avea comandă fără curent.</a:t>
            </a:r>
            <a:endParaRPr/>
          </a:p>
          <a:p xmlns:a="http://schemas.openxmlformats.org/drawingml/2006/main">
            <a:r>
              <a:t>2. Blocarea poate păstra consumul fără mișcare.</a:t>
            </a:r>
            <a:endParaRPr/>
          </a:p>
          <a:p xmlns:a="http://schemas.openxmlformats.org/drawingml/2006/main">
            <a:r>
              <a:t>3. Profilul de curent depinde de actuator.</a:t>
            </a:r>
            <a:endParaRPr/>
          </a:p>
          <a:p xmlns:a="http://schemas.openxmlformats.org/drawingml/2006/main">
            <a:r>
              <a:t>4. Vârfurile cer sondă sau atenuare adecvată.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ghid de diagnostic cu osciloscop</a:t>
            </a:r>
            <a:endParaRPr/>
          </a:p>
          <a:p xmlns:a="http://schemas.openxmlformats.org/drawingml/2006/main">
            <a:r>
              <a:t>https://www.picoauto.com/download/documents/manuals/picoscope-guide-to-oscilloscope-diagnostics.pdf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Construiești o probă care separă componenta de circuit.</a:t>
            </a:r>
            <a:endParaRPr/>
          </a:p>
          <a:p xmlns:a="http://schemas.openxmlformats.org/drawingml/2006/main">
            <a:r>
              <a:t>Explicație și răspuns orientativ: O întrerupere localizată și repetabilă, cu alimentarea și senzorul verificate.</a:t>
            </a:r>
            <a:endParaRPr/>
          </a:p>
          <a:p xmlns:a="http://schemas.openxmlformats.org/drawingml/2006/main">
            <a:r>
              <a:t>Discută: Corelarea cu mișcarea indică o zonă, nu o piesă sigură. Separi pinul, conductorul și senzorul. Nu lărgești contactele cu sonde nepotrivite. După reparație urmărești și DTC-urile induse.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MAF</a:t>
            </a:r>
            <a:endParaRPr/>
          </a:p>
          <a:p xmlns:a="http://schemas.openxmlformats.org/drawingml/2006/main">
            <a:r>
              <a:t>https://www.hella.com/techworld/uk/technical/sensors-and-actuators/check-air-mass-sensor/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Corelarea cu mișcarea indică o zonă, nu o piesă sigură. Separi pinul, conductorul și senzorul. Nu lărgești contactele cu sonde nepotrivite. După reparație urmărești și DTC-urile induse.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MAF</a:t>
            </a:r>
            <a:endParaRPr/>
          </a:p>
          <a:p xmlns:a="http://schemas.openxmlformats.org/drawingml/2006/main">
            <a:r>
              <a:t>https://www.hella.com/techworld/uk/technical/sensors-and-actuators/check-air-mass-sensor/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Corelarea cu mișcarea indică o zonă, nu o piesă sigură.</a:t>
            </a:r>
            <a:endParaRPr/>
          </a:p>
          <a:p xmlns:a="http://schemas.openxmlformats.org/drawingml/2006/main">
            <a:r>
              <a:t>2. Separi pinul, conductorul și senzorul.</a:t>
            </a:r>
            <a:endParaRPr/>
          </a:p>
          <a:p xmlns:a="http://schemas.openxmlformats.org/drawingml/2006/main">
            <a:r>
              <a:t>3. Nu lărgești contactele cu sonde nepotrivite.</a:t>
            </a:r>
            <a:endParaRPr/>
          </a:p>
          <a:p xmlns:a="http://schemas.openxmlformats.org/drawingml/2006/main">
            <a:r>
              <a:t>4. După reparație urmărești și DTC-urile induse.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MAF</a:t>
            </a:r>
            <a:endParaRPr/>
          </a:p>
          <a:p xmlns:a="http://schemas.openxmlformats.org/drawingml/2006/main">
            <a:r>
              <a:t>https://www.hella.com/techworld/uk/technical/sensors-and-actuators/check-air-mass-sensor/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PREGĂTIRE INSTRUCTOR</a:t>
            </a:r>
            <a:endParaRPr/>
          </a:p>
          <a:p xmlns:a="http://schemas.openxmlformats.org/drawingml/2006/main">
            <a:r>
              <a:t>Folosește cazul propus sau un caz echivalent al vehiculului de instruire. Pregătește un set cunoscut de dovezi și ascunde cauza până la susținere.</a:t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>Nu evalua viteza în detrimentul justificării.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ghid de diagnostic cu osciloscop</a:t>
            </a:r>
            <a:endParaRPr/>
          </a:p>
          <a:p xmlns:a="http://schemas.openxmlformats.org/drawingml/2006/main">
            <a:r>
              <a:t>https://www.picoauto.com/download/documents/manuals/picoscope-guide-to-oscilloscope-diagnostics.pdf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Barem propus pentru acest curs, fără echivalență cu o certificare externă. Pentru fiecare criteriu: 0 absent, 1–2 incomplet, 3 corect cu omisiuni minore, 4 complet și verificabil. Dacă proba se oprește din motive de siguranță, se reia numai după instruire și reevaluare.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BAREM, 10 PUNCTE</a:t>
            </a:r>
            <a:endParaRPr/>
          </a:p>
          <a:p xmlns:a="http://schemas.openxmlformats.org/drawingml/2006/main">
            <a:r>
              <a:t>1. Multimetrul poate media variațiile. Osciloscopul arată evoluția lor în timp. (2 p)</a:t>
            </a:r>
            <a:endParaRPr/>
          </a:p>
          <a:p xmlns:a="http://schemas.openxmlformats.org/drawingml/2006/main">
            <a:r>
              <a:t>2. Nu. Relația dintre ele este specifică sistemului și se verifică în documentație. (2 p)</a:t>
            </a:r>
            <a:endParaRPr/>
          </a:p>
          <a:p xmlns:a="http://schemas.openxmlformats.org/drawingml/2006/main">
            <a:r>
              <a:t>3. Nu. Se verifică semnalul, cablajul, alimentarea ECU și condițiile mecanice. (2 p)</a:t>
            </a:r>
            <a:endParaRPr/>
          </a:p>
          <a:p xmlns:a="http://schemas.openxmlformats.org/drawingml/2006/main">
            <a:r>
              <a:t>4. Ca să verifici dacă circuitul de sarcină este parcurs de curent și cum răspunde. (2 p)</a:t>
            </a:r>
            <a:endParaRPr/>
          </a:p>
          <a:p xmlns:a="http://schemas.openxmlformats.org/drawingml/2006/main">
            <a:r>
              <a:t>5. O întrerupere localizată și repetabilă, cu alimentarea și senzorul verificate. (2 p)</a:t>
            </a:r>
            <a:endParaRPr/>
          </a:p>
          <a:p xmlns:a="http://schemas.openxmlformats.org/drawingml/2006/main">
            <a:r>
              <a:t>Acordă 1 punct pentru ideea corectă și 1 punct pentru explicație sau aplicare. Nu cere formularea exactă.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ghid de diagnostic cu osciloscop</a:t>
            </a:r>
            <a:endParaRPr/>
          </a:p>
          <a:p xmlns:a="http://schemas.openxmlformats.org/drawingml/2006/main">
            <a:r>
              <a:t>https://www.picoauto.com/download/documents/manuals/picoscope-guide-to-oscilloscope-diagnostics.pdf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 orientativ: Semnalul absent cere verificarea circuitului și roții. Semnalele prezente pot avea fază incorectă. Un reper bun trebuie să corespundă motorului. Nu aplici ohmmetru unui Hall fără procedură permisă.</a:t>
            </a:r>
            <a:endParaRPr/>
          </a:p>
          <a:p xmlns:a="http://schemas.openxmlformats.org/drawingml/2006/main">
            <a:r>
              <a:t>Teste relevante: Identifică tehnologia CKP. Verifică circuitul conform schemei. Capturează la senzor și la ECU dacă este necesar. Inspectează roata de impulsuri și montajul.</a:t>
            </a:r>
            <a:endParaRPr/>
          </a:p>
          <a:p xmlns:a="http://schemas.openxmlformats.org/drawingml/2006/main">
            <a:r>
              <a:t>Barem: două ipoteze, câte 1 p. Două teste descrise cu condiții, câte 2 p. Concluzie prudentă și limite, 2 p. Verificare în condițiile inițiale, 2 p. Acceptă o altă explicație tehnică dacă este susținută de probe.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senzorului CKP</a:t>
            </a:r>
            <a:endParaRPr/>
          </a:p>
          <a:p xmlns:a="http://schemas.openxmlformats.org/drawingml/2006/main">
            <a:r>
              <a:t>https://www.hella.com/techworld/en/technical/sensors-and-actuators/crankshaft-sensor/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1. Multimetrul poate media variațiile. Osciloscopul arată evoluția lor în timp.</a:t>
            </a:r>
            <a:endParaRPr/>
          </a:p>
          <a:p xmlns:a="http://schemas.openxmlformats.org/drawingml/2006/main">
            <a:r>
              <a:t>2. Nu. Relația dintre ele este specifică sistemului și se verifică în documentație.</a:t>
            </a:r>
            <a:endParaRPr/>
          </a:p>
          <a:p xmlns:a="http://schemas.openxmlformats.org/drawingml/2006/main">
            <a:r>
              <a:t>3. Nu. Se verifică semnalul, cablajul, alimentarea ECU și condițiile mecanice.</a:t>
            </a:r>
            <a:endParaRPr/>
          </a:p>
          <a:p xmlns:a="http://schemas.openxmlformats.org/drawingml/2006/main">
            <a:r>
              <a:t>4. Ca să verifici dacă circuitul de sarcină este parcurs de curent și cum răspunde.</a:t>
            </a:r>
            <a:endParaRPr/>
          </a:p>
          <a:p xmlns:a="http://schemas.openxmlformats.org/drawingml/2006/main">
            <a:r>
              <a:t>5. O întrerupere localizată și repetabilă, cu alimentarea și senzorul verificate.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SURSE</a:t>
            </a:r>
            <a:endParaRPr/>
          </a:p>
          <a:p xmlns:a="http://schemas.openxmlformats.org/drawingml/2006/main">
            <a:r>
              <a:t>Pico: ghid de diagnostic cu osciloscop</a:t>
            </a:r>
            <a:endParaRPr/>
          </a:p>
          <a:p xmlns:a="http://schemas.openxmlformats.org/drawingml/2006/main">
            <a:r>
              <a:t>https://www.picoauto.com/download/documents/manuals/picoscope-guide-to-oscilloscope-diagnostics.pdf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HELLA: senzor temperatură lichid</a:t>
            </a:r>
            <a:endParaRPr/>
          </a:p>
          <a:p xmlns:a="http://schemas.openxmlformats.org/drawingml/2006/main">
            <a:r>
              <a:t>https://www.hella.com/salesapp/production/5641/BI_HELLA_Temperature_Sensors_EN.pdf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HELLA: verificarea senzorului CKP</a:t>
            </a:r>
            <a:endParaRPr/>
          </a:p>
          <a:p xmlns:a="http://schemas.openxmlformats.org/drawingml/2006/main">
            <a:r>
              <a:t>https://www.hella.com/techworld/en/technical/sensors-and-actuators/crankshaft-sensor/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HELLA: verificarea MAF</a:t>
            </a:r>
            <a:endParaRPr/>
          </a:p>
          <a:p xmlns:a="http://schemas.openxmlformats.org/drawingml/2006/main">
            <a:r>
              <a:t>https://www.hella.com/techworld/uk/technical/sensors-and-actuators/check-air-mass-sensor/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Consultate la 24.09.2026. Sursa BAR explică funcții OBD. Nu se transferă cerințele inspecției din California în România sau Spania.</a:t>
            </a:r>
            <a:endParaRPr/>
          </a:p>
          <a:p xmlns:a="http://schemas.openxmlformats.org/drawingml/2006/main">
            <a:r>
              <a:t>Designul, imaginea de fundal, fonturile și structura panourilor provin din Modulul 1 furnizat de utilizator. Conținutul scenariilor este elaborat pentru acest curs.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f5e5a222034b70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eb52b903a854f47" /><Relationship Type="http://schemas.openxmlformats.org/officeDocument/2006/relationships/slideLayout" Target="/ppt/slideLayouts/slideLayout1.xml" Id="R36e5fe60664241f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6e5fe60664241fc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157e4d0c1b4ee5" /><Relationship Type="http://schemas.openxmlformats.org/officeDocument/2006/relationships/image" Target="/ppt/media/image.png" Id="R5e81cebbbe7f425e" /><Relationship Type="http://schemas.openxmlformats.org/officeDocument/2006/relationships/notesSlide" Target="/ppt/notesSlides/notesSlide1.xml" Id="R0c2f7669c8694b9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af2dc2c0c34629" /><Relationship Type="http://schemas.openxmlformats.org/officeDocument/2006/relationships/notesSlide" Target="/ppt/notesSlides/notesSlide2.xml" Id="R9d835e3b99514c7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b33e5de7fb4d62" /><Relationship Type="http://schemas.openxmlformats.org/officeDocument/2006/relationships/notesSlide" Target="/ppt/notesSlides/notesSlide3.xml" Id="R94d3ec9d1d2a402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204e61f18247dc" /><Relationship Type="http://schemas.openxmlformats.org/officeDocument/2006/relationships/notesSlide" Target="/ppt/notesSlides/notesSlide4.xml" Id="Rd3b785b100d1429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383ec34f6b41e4" /><Relationship Type="http://schemas.openxmlformats.org/officeDocument/2006/relationships/notesSlide" Target="/ppt/notesSlides/notesSlide5.xml" Id="Ra6c5a5e399eb4eb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1148c442c14c9b" /><Relationship Type="http://schemas.openxmlformats.org/officeDocument/2006/relationships/notesSlide" Target="/ppt/notesSlides/notesSlide6.xml" Id="R83c5d4a98ff3478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74f56caa854159" /><Relationship Type="http://schemas.openxmlformats.org/officeDocument/2006/relationships/notesSlide" Target="/ppt/notesSlides/notesSlide7.xml" Id="R2a52028db9514b5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cddede35ba48ca" /><Relationship Type="http://schemas.openxmlformats.org/officeDocument/2006/relationships/notesSlide" Target="/ppt/notesSlides/notesSlide8.xml" Id="R7f61f3a263a44b7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2007fed50e44e9" /><Relationship Type="http://schemas.openxmlformats.org/officeDocument/2006/relationships/notesSlide" Target="/ppt/notesSlides/notesSlide9.xml" Id="Rc884dc827e4a4bf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b59e75470e47d8" /><Relationship Type="http://schemas.openxmlformats.org/officeDocument/2006/relationships/notesSlide" Target="/ppt/notesSlides/notesSlide10.xml" Id="R8001a0e095084f7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c3a3fd497f44c2" /><Relationship Type="http://schemas.openxmlformats.org/officeDocument/2006/relationships/notesSlide" Target="/ppt/notesSlides/notesSlide11.xml" Id="Rb317ae5246b248d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1a979aac1b4904" /><Relationship Type="http://schemas.openxmlformats.org/officeDocument/2006/relationships/notesSlide" Target="/ppt/notesSlides/notesSlide12.xml" Id="R142cf459b68d45d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a889d3ff424a2a" /><Relationship Type="http://schemas.openxmlformats.org/officeDocument/2006/relationships/notesSlide" Target="/ppt/notesSlides/notesSlide13.xml" Id="R0717560e0ed5420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5d01bf4da3497d" /><Relationship Type="http://schemas.openxmlformats.org/officeDocument/2006/relationships/notesSlide" Target="/ppt/notesSlides/notesSlide14.xml" Id="R2cf9a2f571294cc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673f3407b343eb" /><Relationship Type="http://schemas.openxmlformats.org/officeDocument/2006/relationships/notesSlide" Target="/ppt/notesSlides/notesSlide15.xml" Id="R28640e88cdef448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8cce52c71647e6" /><Relationship Type="http://schemas.openxmlformats.org/officeDocument/2006/relationships/notesSlide" Target="/ppt/notesSlides/notesSlide16.xml" Id="R05b861c911c74fc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c15c8874bf438e" /><Relationship Type="http://schemas.openxmlformats.org/officeDocument/2006/relationships/notesSlide" Target="/ppt/notesSlides/notesSlide17.xml" Id="R39a466945d3f4dc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4bef43f2c5475e" /><Relationship Type="http://schemas.openxmlformats.org/officeDocument/2006/relationships/notesSlide" Target="/ppt/notesSlides/notesSlide18.xml" Id="Rc7435041cf05483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49f5f695d848b1" /><Relationship Type="http://schemas.openxmlformats.org/officeDocument/2006/relationships/notesSlide" Target="/ppt/notesSlides/notesSlide19.xml" Id="Rd3453a3afabb44d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d05bd8716c4ba2" /><Relationship Type="http://schemas.openxmlformats.org/officeDocument/2006/relationships/notesSlide" Target="/ppt/notesSlides/notesSlide20.xml" Id="Rb557b81dc79849a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f0920f01714115" /><Relationship Type="http://schemas.openxmlformats.org/officeDocument/2006/relationships/notesSlide" Target="/ppt/notesSlides/notesSlide21.xml" Id="Ra83135fd16b249a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f80493ef524615" /><Relationship Type="http://schemas.openxmlformats.org/officeDocument/2006/relationships/notesSlide" Target="/ppt/notesSlides/notesSlide22.xml" Id="R6e6c85f6d00a468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6b8023aac7496a" /><Relationship Type="http://schemas.openxmlformats.org/officeDocument/2006/relationships/notesSlide" Target="/ppt/notesSlides/notesSlide23.xml" Id="R126bee414b994b2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51abf2bf45438e" /><Relationship Type="http://schemas.openxmlformats.org/officeDocument/2006/relationships/notesSlide" Target="/ppt/notesSlides/notesSlide24.xml" Id="Raf24513cb2fa452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cf25a047ab4b1c" /><Relationship Type="http://schemas.openxmlformats.org/officeDocument/2006/relationships/notesSlide" Target="/ppt/notesSlides/notesSlide25.xml" Id="R8a4a82122f494c6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81cebbbe7f425e"/>
          <a:srcRect xmlns:a="http://schemas.openxmlformats.org/drawingml/2006/main" l="0" t="25" r="0" b="25"/>
          <a:stretch xmlns:a="http://schemas.openxmlformats.org/drawingml/2006/main"/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41F3AF36-A22A-4551-B989-350FB4941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4" name="Shape 1">
            <a:extLst xmlns:a="http://schemas.openxmlformats.org/drawingml/2006/main">
              <a:ext uri="{FF2B5EF4-FFF2-40B4-BE49-F238E27FC236}">
                <a16:creationId xmlns:a16="http://schemas.microsoft.com/office/drawing/2014/main" id="{44326D62-3C08-471F-BBCC-BF408C46F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8872"/>
            <a:ext cx="6492240" cy="6739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927">
              <a:alpha val="95000"/>
            </a:srgbClr>
          </a:solidFill>
          <a:ln xmlns:a="http://schemas.openxmlformats.org/drawingml/2006/main" w="12700">
            <a:solidFill>
              <a:srgbClr val="071927">
                <a:alpha val="0"/>
              </a:srgbClr>
            </a:solidFill>
            <a:prstDash val="solid"/>
          </a:ln>
        </p:spPr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9B23637F-C752-4528-ADC6-8E37F53BB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5880"/>
            <a:ext cx="38404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2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22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MODULUL 5</a:t>
            </a:r>
            <a:endParaRPr sz="220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C10DB56F-8908-4284-AC48-F4B30026D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5486400" cy="1234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Senzori</a:t>
            </a:r>
            <a:endParaRPr sz="3400"/>
          </a:p>
          <a:p xmlns:a="http://schemas.openxmlformats.org/drawingml/2006/main">
            <a:pPr marL="0" indent="0">
              <a:buNone/>
              <a:def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și actuatori</a:t>
            </a:r>
            <a:endParaRPr sz="34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9D084BE0-E68F-4BA6-AB51-094681B73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3286125"/>
            <a:ext cx="530352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60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60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Separarea defectului de componentă de problemele de alimentare, cablaj sau mecanică.</a:t>
            </a:r>
            <a:endParaRPr sz="1700"/>
          </a:p>
        </p:txBody>
      </p:sp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53810E1A-A635-4B5B-A50C-316C95597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224528"/>
            <a:ext cx="141732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B020">
              <a:alpha val="85000"/>
            </a:srgbClr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AB025132-DC15-4928-BFBF-F7D4BB1B6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4293108"/>
            <a:ext cx="127101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8 ore de instruire</a:t>
            </a:r>
            <a:endParaRPr sz="880"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3C44508A-4E46-42F6-853A-82DB9688C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1720" y="4224528"/>
            <a:ext cx="182880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19C8F4">
              <a:alpha val="85000"/>
            </a:srgbClr>
          </a:solidFill>
          <a:ln xmlns:a="http://schemas.openxmlformats.org/drawingml/2006/main" w="12700">
            <a:solidFill>
              <a:srgbClr val="19C8F4">
                <a:alpha val="90000"/>
              </a:srgbClr>
            </a:solidFill>
            <a:prstDash val="solid"/>
          </a:ln>
        </p:spPr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1DF6D718-5D8A-4750-8F22-25140E712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4872" y="4293108"/>
            <a:ext cx="168249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5 lecții + practică</a:t>
            </a:r>
            <a:endParaRPr sz="880"/>
          </a:p>
        </p:txBody>
      </p:sp>
      <p:sp>
        <p:nvSpPr>
          <p:cNvPr id="12" name="Shape 9">
            <a:extLst xmlns:a="http://schemas.openxmlformats.org/drawingml/2006/main">
              <a:ext uri="{FF2B5EF4-FFF2-40B4-BE49-F238E27FC236}">
                <a16:creationId xmlns:a16="http://schemas.microsoft.com/office/drawing/2014/main" id="{B13B2908-DA7E-453B-9D4D-6C28A741E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224528"/>
            <a:ext cx="201168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39D98A">
              <a:alpha val="85000"/>
            </a:srgbClr>
          </a:solidFill>
          <a:ln xmlns:a="http://schemas.openxmlformats.org/drawingml/2006/main" w="12700">
            <a:solidFill>
              <a:srgbClr val="39D98A">
                <a:alpha val="90000"/>
              </a:srgbClr>
            </a:solidFill>
            <a:prstDash val="solid"/>
          </a:ln>
        </p:spPr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C9AFB8F4-8EC8-462E-A5CC-CCF471559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552" y="4293108"/>
            <a:ext cx="186537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8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8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metodă + dovezi + verificare</a:t>
            </a:r>
            <a:endParaRPr sz="880"/>
          </a:p>
        </p:txBody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E100B475-2816-42B2-AB15-F4E3B0421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01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3534815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AFC7311D-83F1-4E03-8AAE-DEBEC907E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B82E4E6D-0877-43C0-8D25-3D2AEA29B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Obiectivele modulului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22F4953-EB86-440A-8033-A2FBAE97F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La final, cursantul demonstrează competențele printr-un caz practic.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FFC4604-77BA-4DB4-B68B-CCB02601E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5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72A57B9B-2F02-4216-8D13-9AA6B9EAF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02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33A80C7-16C4-4952-9109-CA5428165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D38B0C1-08EF-4D09-B741-2CD013959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Lecție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8C018990-17F9-4ACB-BE38-C2BB7594F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Rezultat observabil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4B0D0BA-4100-4941-9508-25998BB90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8BCFD62A-8F40-4E1A-B924-8ADCCF45C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1. Tipuri de semnal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1CDF7AF7-DDCC-48A7-8724-2E2FCE8A2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Alegi instrumentul după semnalul așteptat.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11FF64A0-F529-4E40-AF64-4B13AC19D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B3323BF-288B-4947-A780-C36BD63A3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2. Temperatură, presiune și poziție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A5E4123A-EF5F-4E3D-AB3F-8FED315C2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Testezi alimentarea, masa și semnalul în context.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BA34E44C-BB11-4E7C-A037-513950767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5AE9B94C-A427-4F75-94FE-11D597D76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3. CKP, CMP și sincronizare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44676566-2F89-4490-9D54-A9BC760FA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Diferențiezi semnalul absent de sincronizarea incorectă.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47297E8C-A31B-4325-B388-74F94F803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A071CD14-0DC2-44E4-B7CD-738B07AAE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4. Comanda actuatorilor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0F38F31E-A637-4830-8DA2-4E15697A5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Corelezi comanda electrică și efectul fizic.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E816CFCE-7994-4D74-A489-B0B0C7557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A6205344-3D5D-499D-AFF8-3D1D125E3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5. Izolarea defectului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0DD3E4CD-2E0D-4D87-8591-8902CD762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Construiești o probă care separă componenta de circuit.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A7306AFE-3AFA-450D-9E42-0452CDFB5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EE859B7F-008A-4DEB-ADE6-014682A6D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Fiecare concluzie trebuie susținută printr-un test și o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27652424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AFC7311D-83F1-4E03-8AAE-DEBEC907E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B82E4E6D-0877-43C0-8D25-3D2AEA29B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Programul de instruire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22F4953-EB86-440A-8033-A2FBAE97F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480 minute de instruire. Pauzele se adaugă separat.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FFC4604-77BA-4DB4-B68B-CCB02601E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5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72A57B9B-2F02-4216-8D13-9AA6B9EAF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03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33A80C7-16C4-4952-9109-CA5428165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D38B0C1-08EF-4D09-B741-2CD013959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Secțiune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8C018990-17F9-4ACB-BE38-C2BB7594F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Durată și activitate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4B0D0BA-4100-4941-9508-25998BB90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8BCFD62A-8F40-4E1A-B924-8ADCCF45C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Pregătire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1CDF7AF7-DDCC-48A7-8724-2E2FCE8A2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20 min: obiective, echipament și reguli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11FF64A0-F529-4E40-AF64-4B13AC19D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B3323BF-288B-4947-A780-C36BD63A3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Lecțiile 1–5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A5E4123A-EF5F-4E3D-AB3F-8FED315C2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5 × 70 min = 350 min: concepte, demonstrații și exerciții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BA34E44C-BB11-4E7C-A037-513950767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5AE9B94C-A427-4F75-94FE-11D597D76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Caz integrat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44676566-2F89-4490-9D54-A9BC760FA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60 min: diagnostic în echipă și predarea dovezilor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47297E8C-A31B-4325-B388-74F94F803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A071CD14-0DC2-44E4-B7CD-738B07AAE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Evaluare scurtă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0F38F31E-A637-4830-8DA2-4E15697A5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30 min: cinci întrebări și un mini-caz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E816CFCE-7994-4D74-A489-B0B0C7557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A6205344-3D5D-499D-AFF8-3D1D125E3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Debrief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0DD3E4CD-2E0D-4D87-8591-8902CD762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20 min: justificarea răspunsurilor și pașii următori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A7306AFE-3AFA-450D-9E42-0452CDFB5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EE859B7F-008A-4DEB-ADE6-014682A6D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În fiecare lecție: 20 min concepte, 15 min demonstrație, 35 min exercițiu.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27652424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C767646-C088-450B-8E44-751F1EF5E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921B831-375E-457B-8DC2-57760ED6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Pregătirea lucrului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6ED21A8-1A4D-496A-9346-073CA3FB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Condițiile de test se stabilesc înainte de conectarea aparaturii.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37296A44-E7F2-4190-8898-7054F439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5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D5B954-C230-4710-9894-A5308A459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04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04426D7-7AF8-406F-ABED-55CFB1B6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D5DE3A0-D46A-41B4-8F3F-7F5FDAF7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Echipament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AAE4518-C823-43D3-9F21-A0A12429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Banc protejat, senzori didactici, multimetru, osciloscop, clește de curent, adaptoare pentru conectori.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69F058F-F35D-430D-9DB4-12A8C4684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535B65B-8F3C-4D81-B4FF-0AA1B3D74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Reguli pentru acest modul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8B06B47-A839-49C1-A996-07864DFA6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Tipul senzorului și pinii se identifică înainte de conectare. Nu se aplică tensiune externă pe semnale. Componentele de injecție se testează cu echipament dedicat.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E5BB38D-7CA0-4D17-A647-42C1796A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5A8575B-C6A5-4B41-BC07-FB93462C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Valorile de service, pinii și procedurile se verifică pentru vehiculul concret.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6692853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C767646-C088-450B-8E44-751F1EF5E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921B831-375E-457B-8DC2-57760ED6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1: Tipuri de semnal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6ED21A8-1A4D-496A-9346-073CA3FB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37296A44-E7F2-4190-8898-7054F439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5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D5B954-C230-4710-9894-A5308A459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05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04426D7-7AF8-406F-ABED-55CFB1B6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D5DE3A0-D46A-41B4-8F3F-7F5FDAF7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AAE4518-C823-43D3-9F21-A0A12429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Analog: informație prin nivel de tensiune.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Digital: informație prin impulsuri sau mesaje.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PWM: informație prin raportul de umplere.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Frecvența și amplitudinea descriu aspecte diferite.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69F058F-F35D-430D-9DB4-12A8C4684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535B65B-8F3C-4D81-B4FF-0AA1B3D74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8B06B47-A839-49C1-A996-07864DFA6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Alegi instrumentul după semnalul așteptat.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De ce aceeași tensiune medie poate ascunde două semnale?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E5BB38D-7CA0-4D17-A647-42C1796A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5A8575B-C6A5-4B41-BC07-FB93462C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66928531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C767646-C088-450B-8E44-751F1EF5E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921B831-375E-457B-8DC2-57760ED6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Aceeași medie, semnale diferite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6ED21A8-1A4D-496A-9346-073CA3FB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37296A44-E7F2-4190-8898-7054F439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5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D5B954-C230-4710-9894-A5308A459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06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04426D7-7AF8-406F-ABED-55CFB1B6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D5DE3A0-D46A-41B4-8F3F-7F5FDAF7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AAE4518-C823-43D3-9F21-A0A12429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Multimetrul arată o medie apropiată de 2,5 V.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Semnal A: nivel continuu de 2,5 V.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Semnal B: impulsuri între 0 și 5 V.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Exemplu didactic, fără specificație OEM.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69F058F-F35D-430D-9DB4-12A8C4684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535B65B-8F3C-4D81-B4FF-0AA1B3D74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8B06B47-A839-49C1-A996-07864DFA6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Identifică tipul din documentație.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Selectează domeniul și sonda potrivite.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Observă semnalul în timp.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Compară reacția la schimbarea intrării.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E5BB38D-7CA0-4D17-A647-42C1796A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5A8575B-C6A5-4B41-BC07-FB93462C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66928531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C767646-C088-450B-8E44-751F1EF5E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921B831-375E-457B-8DC2-57760ED6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1: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6ED21A8-1A4D-496A-9346-073CA3FB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37296A44-E7F2-4190-8898-7054F439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5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D5B954-C230-4710-9894-A5308A459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07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04426D7-7AF8-406F-ABED-55CFB1B6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D5DE3A0-D46A-41B4-8F3F-7F5FDAF7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AAE4518-C823-43D3-9F21-A0A12429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Pe banc, distinge semnalul analogic de PWM. Notează ce informație pierde multimetrul.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69F058F-F35D-430D-9DB4-12A8C4684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535B65B-8F3C-4D81-B4FF-0AA1B3D74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8B06B47-A839-49C1-A996-07864DFA6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E5BB38D-7CA0-4D17-A647-42C1796A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5A8575B-C6A5-4B41-BC07-FB93462C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66928531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C767646-C088-450B-8E44-751F1EF5E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921B831-375E-457B-8DC2-57760ED6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2: Temperatură, presiune și poziție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6ED21A8-1A4D-496A-9346-073CA3FB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37296A44-E7F2-4190-8898-7054F439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5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D5B954-C230-4710-9894-A5308A459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08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04426D7-7AF8-406F-ABED-55CFB1B6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D5DE3A0-D46A-41B4-8F3F-7F5FDAF7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AAE4518-C823-43D3-9F21-A0A12429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NTC își reduce rezistența când temperatura crește.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Un senzor activ poate avea alimentare și masă dedicate.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Pozițiile redundante cer o relație definită de OEM.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Numărul firelor nu identifică singur tehnologia.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69F058F-F35D-430D-9DB4-12A8C4684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535B65B-8F3C-4D81-B4FF-0AA1B3D74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8B06B47-A839-49C1-A996-07864DFA6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Testezi alimentarea, masa și semnalul în context.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Două piste APP trebuie să aibă aceeași tensiune?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E5BB38D-7CA0-4D17-A647-42C1796A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5A8575B-C6A5-4B41-BC07-FB93462C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66928531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C767646-C088-450B-8E44-751F1EF5E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921B831-375E-457B-8DC2-57760ED6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APP are o pistă neplauzibilă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6ED21A8-1A4D-496A-9346-073CA3FB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37296A44-E7F2-4190-8898-7054F439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5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D5B954-C230-4710-9894-A5308A459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09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04426D7-7AF8-406F-ABED-55CFB1B6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D5DE3A0-D46A-41B4-8F3F-7F5FDAF7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AAE4518-C823-43D3-9F21-A0A12429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APP1 crește lin în exemplul dat.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APP2 prezintă o întrerupere.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Pedala este mișcată lent.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ECU limitează cererea de cuplu.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69F058F-F35D-430D-9DB4-12A8C4684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535B65B-8F3C-4D81-B4FF-0AA1B3D74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8B06B47-A839-49C1-A996-07864DFA6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Consultă relația așteptată între piste.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alimentările și masele comune.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Capturează simultan ambele semnale.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Separă senzorul de traseul spre ECU.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E5BB38D-7CA0-4D17-A647-42C1796A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5A8575B-C6A5-4B41-BC07-FB93462C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66928531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C767646-C088-450B-8E44-751F1EF5E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921B831-375E-457B-8DC2-57760ED6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2: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6ED21A8-1A4D-496A-9346-073CA3FB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37296A44-E7F2-4190-8898-7054F439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5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D5B954-C230-4710-9894-A5308A459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10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04426D7-7AF8-406F-ABED-55CFB1B6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D5DE3A0-D46A-41B4-8F3F-7F5FDAF7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AAE4518-C823-43D3-9F21-A0A12429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Desenează în fișa de lucru relația celor două piste din documentație și marchează abaterea măsurată.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69F058F-F35D-430D-9DB4-12A8C4684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535B65B-8F3C-4D81-B4FF-0AA1B3D74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8B06B47-A839-49C1-A996-07864DFA6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E5BB38D-7CA0-4D17-A647-42C1796A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5A8575B-C6A5-4B41-BC07-FB93462C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66928531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C767646-C088-450B-8E44-751F1EF5E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921B831-375E-457B-8DC2-57760ED6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3: CKP, CMP și sincronizare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6ED21A8-1A4D-496A-9346-073CA3FB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37296A44-E7F2-4190-8898-7054F439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5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D5B954-C230-4710-9894-A5308A459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11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04426D7-7AF8-406F-ABED-55CFB1B6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D5DE3A0-D46A-41B4-8F3F-7F5FDAF7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AAE4518-C823-43D3-9F21-A0A12429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CKP oferă informații despre rotația arborelui cotit.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CMP ajută la identificarea fazei motorului.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Hall și inductiv necesită metode diferite.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Forma se compară cu un reper pentru același motor.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69F058F-F35D-430D-9DB4-12A8C4684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535B65B-8F3C-4D81-B4FF-0AA1B3D74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8B06B47-A839-49C1-A996-07864DFA6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Diferențiezi semnalul absent de sincronizarea incorectă.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RPM zero condamnă direct CKP?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E5BB38D-7CA0-4D17-A647-42C1796A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5A8575B-C6A5-4B41-BC07-FB93462C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66928531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C767646-C088-450B-8E44-751F1EF5E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921B831-375E-457B-8DC2-57760ED6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Motorul învârte, RPM rămâne zero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6ED21A8-1A4D-496A-9346-073CA3FB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37296A44-E7F2-4190-8898-7054F439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5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D5B954-C230-4710-9894-A5308A459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12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04426D7-7AF8-406F-ABED-55CFB1B6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D5DE3A0-D46A-41B4-8F3F-7F5FDAF7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AAE4518-C823-43D3-9F21-A0A12429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Demarorul rotește motorul.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Testerul arată 0 rpm la pornire.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Alimentarea ECU trebuie confirmată.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 există încă dovadă de CKP defect.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69F058F-F35D-430D-9DB4-12A8C4684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535B65B-8F3C-4D81-B4FF-0AA1B3D74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8B06B47-A839-49C1-A996-07864DFA6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Identifică tehnologia CKP.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circuitul conform schemei.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Capturează la senzor și la ECU dacă este necesar.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Inspectează roata de impulsuri și montajul.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E5BB38D-7CA0-4D17-A647-42C1796A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5A8575B-C6A5-4B41-BC07-FB93462C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66928531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C767646-C088-450B-8E44-751F1EF5E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921B831-375E-457B-8DC2-57760ED6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3: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6ED21A8-1A4D-496A-9346-073CA3FB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37296A44-E7F2-4190-8898-7054F439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5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D5B954-C230-4710-9894-A5308A459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13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04426D7-7AF8-406F-ABED-55CFB1B6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D5DE3A0-D46A-41B4-8F3F-7F5FDAF7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AAE4518-C823-43D3-9F21-A0A12429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Pe două capturi furnizate, distinge lipsa amplitudinii de o problemă de corelație CKP/CMP.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69F058F-F35D-430D-9DB4-12A8C4684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535B65B-8F3C-4D81-B4FF-0AA1B3D74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8B06B47-A839-49C1-A996-07864DFA6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E5BB38D-7CA0-4D17-A647-42C1796A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5A8575B-C6A5-4B41-BC07-FB93462C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66928531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C767646-C088-450B-8E44-751F1EF5E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921B831-375E-457B-8DC2-57760ED6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4: Comanda actuatorilor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6ED21A8-1A4D-496A-9346-073CA3FB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37296A44-E7F2-4190-8898-7054F439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5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D5B954-C230-4710-9894-A5308A459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14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04426D7-7AF8-406F-ABED-55CFB1B6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D5DE3A0-D46A-41B4-8F3F-7F5FDAF7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AAE4518-C823-43D3-9F21-A0A12429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Comanda poate comuta plusul sau masa.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Bobinele pot produce vârfuri inductive.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Curentul ajută la evaluarea circuitului de sarcină.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Comanda prezentă nu garantează mișcarea.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69F058F-F35D-430D-9DB4-12A8C4684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535B65B-8F3C-4D81-B4FF-0AA1B3D74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8B06B47-A839-49C1-A996-07864DFA6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Corelezi comanda electrică și efectul fizic.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De ce măsori curentul când comanda este prezentă?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E5BB38D-7CA0-4D17-A647-42C1796A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5A8575B-C6A5-4B41-BC07-FB93462C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66928531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C767646-C088-450B-8E44-751F1EF5E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921B831-375E-457B-8DC2-57760ED6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Electrovalvă comandată, fără efect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6ED21A8-1A4D-496A-9346-073CA3FB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37296A44-E7F2-4190-8898-7054F439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5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D5B954-C230-4710-9894-A5308A459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15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04426D7-7AF8-406F-ABED-55CFB1B6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D5DE3A0-D46A-41B4-8F3F-7F5FDAF7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AAE4518-C823-43D3-9F21-A0A12429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Testerul acceptă testul activ.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Semnalul de comandă este prezent.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Curentul măsurat este zero.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Actuatorul nu produce răspuns.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69F058F-F35D-430D-9DB4-12A8C4684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535B65B-8F3C-4D81-B4FF-0AA1B3D74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8B06B47-A839-49C1-A996-07864DFA6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Confirmă alimentarea actuatorului sub sarcină.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conexiunile și continuitatea permisă.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Măsoară curentul cu clește potrivit.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Compară cu procedura și un circuit bun.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E5BB38D-7CA0-4D17-A647-42C1796A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5A8575B-C6A5-4B41-BC07-FB93462C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66928531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C767646-C088-450B-8E44-751F1EF5E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921B831-375E-457B-8DC2-57760ED6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4: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6ED21A8-1A4D-496A-9346-073CA3FB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37296A44-E7F2-4190-8898-7054F439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5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D5B954-C230-4710-9894-A5308A459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16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04426D7-7AF8-406F-ABED-55CFB1B6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D5DE3A0-D46A-41B4-8F3F-7F5FDAF7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AAE4518-C823-43D3-9F21-A0A12429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Pe banc, separă circuitul întrerupt de actuatorul blocat. Folosește tensiune, curent și observație.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69F058F-F35D-430D-9DB4-12A8C4684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535B65B-8F3C-4D81-B4FF-0AA1B3D74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8B06B47-A839-49C1-A996-07864DFA6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E5BB38D-7CA0-4D17-A647-42C1796A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5A8575B-C6A5-4B41-BC07-FB93462C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66928531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C767646-C088-450B-8E44-751F1EF5E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921B831-375E-457B-8DC2-57760ED6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5: Izolarea defectului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6ED21A8-1A4D-496A-9346-073CA3FB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37296A44-E7F2-4190-8898-7054F439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5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D5B954-C230-4710-9894-A5308A459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17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04426D7-7AF8-406F-ABED-55CFB1B6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D5DE3A0-D46A-41B4-8F3F-7F5FDAF7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AAE4518-C823-43D3-9F21-A0A12429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măsură trebuie să fie documentate.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mișcare a cablajului se face controlat.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O sarcină de test trebuie să fie permisă de OEM.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Verificarea finală repetă condițiile defectului.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69F058F-F35D-430D-9DB4-12A8C4684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535B65B-8F3C-4D81-B4FF-0AA1B3D74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8B06B47-A839-49C1-A996-07864DFA6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Construiești o probă care separă componenta de circuit.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Ce dovadă susține repararea cablajului?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E5BB38D-7CA0-4D17-A647-42C1796A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5A8575B-C6A5-4B41-BC07-FB93462C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66928531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C767646-C088-450B-8E44-751F1EF5E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921B831-375E-457B-8DC2-57760ED6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MAP cade când miști cablajul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6ED21A8-1A4D-496A-9346-073CA3FB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37296A44-E7F2-4190-8898-7054F439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5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D5B954-C230-4710-9894-A5308A459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18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04426D7-7AF8-406F-ABED-55CFB1B6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D5DE3A0-D46A-41B4-8F3F-7F5FDAF7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AAE4518-C823-43D3-9F21-A0A12429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Referința rămâne stabilă.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Masa nu prezintă abatere în test.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Semnalul cade numai într-o poziție.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Conectorul a fost reparat anterior.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69F058F-F35D-430D-9DB4-12A8C4684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535B65B-8F3C-4D81-B4FF-0AA1B3D74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8B06B47-A839-49C1-A996-07864DFA6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Capturează alimentare, masă și semnal.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Localizează segmentul sensibil.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Inspectează contactul și reparația anterioară.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Repetă testul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E5BB38D-7CA0-4D17-A647-42C1796A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5A8575B-C6A5-4B41-BC07-FB93462C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66928531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C767646-C088-450B-8E44-751F1EF5E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921B831-375E-457B-8DC2-57760ED6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5: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6ED21A8-1A4D-496A-9346-073CA3FB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37296A44-E7F2-4190-8898-7054F439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5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D5B954-C230-4710-9894-A5308A459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19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04426D7-7AF8-406F-ABED-55CFB1B6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D5DE3A0-D46A-41B4-8F3F-7F5FDAF7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AAE4518-C823-43D3-9F21-A0A12429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Predă o fișă cu ipoteză, puncte de test, rezultate și criteriu pentru înlocuirea senzorului.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69F058F-F35D-430D-9DB4-12A8C4684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535B65B-8F3C-4D81-B4FF-0AA1B3D74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8B06B47-A839-49C1-A996-07864DFA6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E5BB38D-7CA0-4D17-A647-42C1796A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5A8575B-C6A5-4B41-BC07-FB93462C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66928531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C767646-C088-450B-8E44-751F1EF5E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921B831-375E-457B-8DC2-57760ED6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Caz integrat de modul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6ED21A8-1A4D-496A-9346-073CA3FB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60 min: 10 min plan, 35 min testare, 15 min susținere.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37296A44-E7F2-4190-8898-7054F439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5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D5B954-C230-4710-9894-A5308A459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20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04426D7-7AF8-406F-ABED-55CFB1B6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D5DE3A0-D46A-41B4-8F3F-7F5FDAF7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Situația de lucru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AAE4518-C823-43D3-9F21-A0A12429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Banc cu semnal de poziție intermitent. Cursantul identifică tehnologia, măsoară circuitul și demonstrează dacă defectul este în senzor, conector sau cablaj.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69F058F-F35D-430D-9DB4-12A8C4684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535B65B-8F3C-4D81-B4FF-0AA1B3D74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Livrabile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8B06B47-A839-49C1-A996-07864DFA6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Reclamație, simptom confirmat și raport inițial.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Ipoteze ordonate și măsurători documentate.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Cauza demonstrată și remedierea justificată.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Verificare comparabilă cu situația inițială.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E5BB38D-7CA0-4D17-A647-42C1796A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5A8575B-C6A5-4B41-BC07-FB93462C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Instructorul dezvăluie cauza numai după prezentarea dovezilor.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66928531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AFC7311D-83F1-4E03-8AAE-DEBEC907E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B82E4E6D-0877-43C0-8D25-3D2AEA29B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Grila pentru proba practică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22F4953-EB86-440A-8033-A2FBAE97F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puncte. Prag didactic propus: 14/20 și toate regulile de siguranță respectate.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FFC4604-77BA-4DB4-B68B-CCB02601E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5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72A57B9B-2F02-4216-8D13-9AA6B9EAF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21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33A80C7-16C4-4952-9109-CA5428165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D38B0C1-08EF-4D09-B741-2CD013959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Criteriu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8C018990-17F9-4ACB-BE38-C2BB7594F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Dovadă și punctaj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4B0D0BA-4100-4941-9508-25998BB90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8BCFD62A-8F40-4E1A-B924-8ADCCF45C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Simptom și context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1CDF7AF7-DDCC-48A7-8724-2E2FCE8A2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condiții clare, reproducere și raport inițial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11FF64A0-F529-4E40-AF64-4B13AC19D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B3323BF-288B-4947-A780-C36BD63A3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Plan și ipoteze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A5E4123A-EF5F-4E3D-AB3F-8FED315C2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ipoteze plauzibile, ordonate și testabile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BA34E44C-BB11-4E7C-A037-513950767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5AE9B94C-A427-4F75-94FE-11D597D76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Măsurători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44676566-2F89-4490-9D54-A9BC760FA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metodă corectă, puncte de test și unități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47297E8C-A31B-4325-B388-74F94F803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A071CD14-0DC2-44E4-B7CD-738B07AAE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Cauză și remediere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0F38F31E-A637-4830-8DA2-4E15697A5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concluzie susținută, alternative eliminate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E816CFCE-7994-4D74-A489-B0B0C7557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A6205344-3D5D-499D-AFF8-3D1D125E3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Verificare și raport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0DD3E4CD-2E0D-4D87-8591-8902CD762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repetarea condițiilor, rezultat și limite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A7306AFE-3AFA-450D-9E42-0452CDFB5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EE859B7F-008A-4DEB-ADE6-014682A6D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Siguranța este obligatorie. Acțiunile nesigure opresc proba.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27652424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C767646-C088-450B-8E44-751F1EF5E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921B831-375E-457B-8DC2-57760ED6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Evaluare: întrebări de înțelegere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6ED21A8-1A4D-496A-9346-073CA3FB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30 min în total: 15 min întrebări, 15 min mini-caz. Fără răspunsuri pe ecran.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37296A44-E7F2-4190-8898-7054F439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5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D5B954-C230-4710-9894-A5308A459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22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04426D7-7AF8-406F-ABED-55CFB1B6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D5DE3A0-D46A-41B4-8F3F-7F5FDAF7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Întrebările 1–3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AAE4518-C823-43D3-9F21-A0A12429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1. De ce aceeași tensiune medie poate ascunde două semnale?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2. Două piste APP trebuie să aibă aceeași tensiune?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3. RPM zero condamnă direct CKP?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69F058F-F35D-430D-9DB4-12A8C4684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535B65B-8F3C-4D81-B4FF-0AA1B3D74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Întrebările 4–5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8B06B47-A839-49C1-A996-07864DFA6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4. De ce măsori curentul când comanda este prezentă?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5. Ce dovadă susține repararea cablajului?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E5BB38D-7CA0-4D17-A647-42C1796A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5A8575B-C6A5-4B41-BC07-FB93462C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 puncte pe întrebare: explicație corectă și implicație practică.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66928531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C767646-C088-450B-8E44-751F1EF5E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921B831-375E-457B-8DC2-57760ED6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Evaluare: mini-caz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6ED21A8-1A4D-496A-9346-073CA3FB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Continuarea evaluării individuale. 10 puncte.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37296A44-E7F2-4190-8898-7054F439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5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D5B954-C230-4710-9894-A5308A459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23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04426D7-7AF8-406F-ABED-55CFB1B6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D5DE3A0-D46A-41B4-8F3F-7F5FDAF7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 disponibile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AAE4518-C823-43D3-9F21-A0A12429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Demarorul rotește motorul.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Testerul arată 0 rpm la pornire.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Alimentarea ECU trebuie confirmată.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 există încă dovadă de CKP defect.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69F058F-F35D-430D-9DB4-12A8C4684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535B65B-8F3C-4D81-B4FF-0AA1B3D74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Cerințe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8B06B47-A839-49C1-A996-07864DFA6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Două ipoteze plauzibile. 2 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Două teste care separă ipotezele. 4 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Concluzie justificată și limite. 2 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Verificarea reparației. 2 p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E5BB38D-7CA0-4D17-A647-42C1796A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5A8575B-C6A5-4B41-BC07-FB93462C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Prag didactic propus: 14/20 cumulat la întrebări și mini-caz.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66928531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AFC7311D-83F1-4E03-8AAE-DEBEC907E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B82E4E6D-0877-43C0-8D25-3D2AEA29B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Debrief: răspunsurile esențiale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22F4953-EB86-440A-8033-A2FBAE97F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min: cursanții își justifică răspunsurile înainte de afișarea concluziilor.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FFC4604-77BA-4DB4-B68B-CCB02601E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5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72A57B9B-2F02-4216-8D13-9AA6B9EAF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24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33A80C7-16C4-4952-9109-CA5428165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D38B0C1-08EF-4D09-B741-2CD013959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Întrebare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8C018990-17F9-4ACB-BE38-C2BB7594F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Ideea care trebuie demonstrată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4B0D0BA-4100-4941-9508-25998BB90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8BCFD62A-8F40-4E1A-B924-8ADCCF45C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1. Tipuri de semnal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1CDF7AF7-DDCC-48A7-8724-2E2FCE8A2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Multimetrul poate media variațiile. Osciloscopul arată evoluția lor în timp.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11FF64A0-F529-4E40-AF64-4B13AC19D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B3323BF-288B-4947-A780-C36BD63A3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2. Temperatură, presiune și poziție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A5E4123A-EF5F-4E3D-AB3F-8FED315C2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Nu. Relația dintre ele este specifică sistemului și se verifică în documentație.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BA34E44C-BB11-4E7C-A037-513950767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5AE9B94C-A427-4F75-94FE-11D597D76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3. CKP, CMP și sincronizare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44676566-2F89-4490-9D54-A9BC760FA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Nu. Se verifică semnalul, cablajul, alimentarea ECU și condițiile mecanice.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47297E8C-A31B-4325-B388-74F94F803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A071CD14-0DC2-44E4-B7CD-738B07AAE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4. Comanda actuatorilor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0F38F31E-A637-4830-8DA2-4E15697A5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 să verifici dacă circuitul de sarcină este parcurs de curent și cum răspunde.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E816CFCE-7994-4D74-A489-B0B0C7557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A6205344-3D5D-499D-AFF8-3D1D125E3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5. Izolarea defectului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0DD3E4CD-2E0D-4D87-8591-8902CD762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O întrerupere localizată și repetabilă, cu alimentarea și senzorul verificate.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A7306AFE-3AFA-450D-9E42-0452CDFB5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EE859B7F-008A-4DEB-ADE6-014682A6D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Întrebările și mini-cazul verifică raționamentul. Practica verifică execuția.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27652424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C767646-C088-450B-8E44-751F1EF5E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921B831-375E-457B-8DC2-57760ED6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Surse și continuarea studiului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6ED21A8-1A4D-496A-9346-073CA3FBD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Documentația tehnică se consultă pentru vehiculul concret. Linkurile sunt în notele prezentatorului.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37296A44-E7F2-4190-8898-7054F439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5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FD5B954-C230-4710-9894-A5308A459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25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04426D7-7AF8-406F-ABED-55CFB1B6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D5DE3A0-D46A-41B4-8F3F-7F5FDAF7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Referințe pentru modul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AAE4518-C823-43D3-9F21-A0A12429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Pico: ghid de diagnostic cu osciloscop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HELLA: senzor temperatură lichid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HELLA: verificarea senzorului CKP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HELLA: verificarea MAF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69F058F-F35D-430D-9DB4-12A8C4684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6535B65B-8F3C-4D81-B4FF-0AA1B3D74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Pentru atelier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8B06B47-A839-49C1-A996-07864DFA6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Schema, pinoutul și procedura OEM pentru VIN.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Valorile nominale și condițiile exacte de test.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Buletinele tehnice și versiunea software aplicabile.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Fișa comună de diagnostic din Modulul 1.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E5BB38D-7CA0-4D17-A647-42C1796A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5A8575B-C6A5-4B41-BC07-FB93462C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Exemplele sunt didactice. Specificațiile reale se confirmă în documentația OEM.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669285310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2026-09-24T18:12:19.7050000Z</dcterms:created>
  <dcterms:modified xsi:type="dcterms:W3CDTF">2026-09-24T18:12:19.7050000Z</dcterms:modified>
</coreProperties>
</file>