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1.xml" ContentType="application/vnd.openxmlformats-officedocument.drawingml.char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ef100b572941d0" /><Relationship Type="http://schemas.openxmlformats.org/officeDocument/2006/relationships/extended-properties" Target="/docProps/app.xml" Id="R70c689ee56f94eac" /><Relationship Type="http://schemas.openxmlformats.org/officeDocument/2006/relationships/officeDocument" Target="/ppt/presentation.xml" Id="R2801736a452b4c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79e99c11814f6d"/>
  </p:sldMasterIdLst>
  <p:notesMasterIdLst>
    <p:notesMasterId xmlns:r="http://schemas.openxmlformats.org/officeDocument/2006/relationships" r:id="R9f64c2aa0d5c4df3"/>
  </p:notesMasterIdLst>
  <p:sldIdLst>
    <p:sldId xmlns:r="http://schemas.openxmlformats.org/officeDocument/2006/relationships" id="256" r:id="Rb94145f366e743de"/>
    <p:sldId xmlns:r="http://schemas.openxmlformats.org/officeDocument/2006/relationships" id="257" r:id="R98828a45f07f425a"/>
    <p:sldId xmlns:r="http://schemas.openxmlformats.org/officeDocument/2006/relationships" id="258" r:id="R1c3d200baae241b2"/>
    <p:sldId xmlns:r="http://schemas.openxmlformats.org/officeDocument/2006/relationships" id="259" r:id="R3fb7daf91579436e"/>
    <p:sldId xmlns:r="http://schemas.openxmlformats.org/officeDocument/2006/relationships" id="260" r:id="Rf2d68c250d094cb8"/>
    <p:sldId xmlns:r="http://schemas.openxmlformats.org/officeDocument/2006/relationships" id="261" r:id="R87c8b90c96a0406a"/>
    <p:sldId xmlns:r="http://schemas.openxmlformats.org/officeDocument/2006/relationships" id="262" r:id="R6a156d4ca48e40ec"/>
    <p:sldId xmlns:r="http://schemas.openxmlformats.org/officeDocument/2006/relationships" id="263" r:id="R013f849b2bcb4fd9"/>
    <p:sldId xmlns:r="http://schemas.openxmlformats.org/officeDocument/2006/relationships" id="264" r:id="R8c9b4f0c48374137"/>
    <p:sldId xmlns:r="http://schemas.openxmlformats.org/officeDocument/2006/relationships" id="265" r:id="R03a7a8a8cf3d4a7f"/>
    <p:sldId xmlns:r="http://schemas.openxmlformats.org/officeDocument/2006/relationships" id="266" r:id="Racbb5660916d449f"/>
    <p:sldId xmlns:r="http://schemas.openxmlformats.org/officeDocument/2006/relationships" id="267" r:id="Rf2dfbaa2b0724866"/>
    <p:sldId xmlns:r="http://schemas.openxmlformats.org/officeDocument/2006/relationships" id="268" r:id="Rf6a2c1499fa74a1b"/>
    <p:sldId xmlns:r="http://schemas.openxmlformats.org/officeDocument/2006/relationships" id="269" r:id="R6aeed8c2e492439d"/>
    <p:sldId xmlns:r="http://schemas.openxmlformats.org/officeDocument/2006/relationships" id="270" r:id="R3d420758b58a463d"/>
    <p:sldId xmlns:r="http://schemas.openxmlformats.org/officeDocument/2006/relationships" id="271" r:id="R625fbd1538a341a6"/>
    <p:sldId xmlns:r="http://schemas.openxmlformats.org/officeDocument/2006/relationships" id="272" r:id="R01e4469e670b4b50"/>
    <p:sldId xmlns:r="http://schemas.openxmlformats.org/officeDocument/2006/relationships" id="273" r:id="R36ba3d0e4d8f4a4b"/>
    <p:sldId xmlns:r="http://schemas.openxmlformats.org/officeDocument/2006/relationships" id="274" r:id="R86a9d53198e049c8"/>
    <p:sldId xmlns:r="http://schemas.openxmlformats.org/officeDocument/2006/relationships" id="275" r:id="R108d25fa426543e1"/>
    <p:sldId xmlns:r="http://schemas.openxmlformats.org/officeDocument/2006/relationships" id="276" r:id="Raedc7e1248974d4c"/>
    <p:sldId xmlns:r="http://schemas.openxmlformats.org/officeDocument/2006/relationships" id="277" r:id="R60c01eed009f4e1f"/>
    <p:sldId xmlns:r="http://schemas.openxmlformats.org/officeDocument/2006/relationships" id="278" r:id="Rf2751a08453c4fda"/>
    <p:sldId xmlns:r="http://schemas.openxmlformats.org/officeDocument/2006/relationships" id="279" r:id="R4bd0b80538b44cd7"/>
    <p:sldId xmlns:r="http://schemas.openxmlformats.org/officeDocument/2006/relationships" id="280" r:id="R2db174b4f4e848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518518baeb4b18" /><Relationship Type="http://schemas.openxmlformats.org/officeDocument/2006/relationships/slideMaster" Target="/ppt/slideMasters/slideMaster1.xml" Id="R6d79e99c11814f6d" /><Relationship Type="http://schemas.openxmlformats.org/officeDocument/2006/relationships/notesMaster" Target="/ppt/notesMasters/notesMaster1.xml" Id="R9f64c2aa0d5c4df3" /><Relationship Type="http://schemas.openxmlformats.org/officeDocument/2006/relationships/presProps" Target="/ppt/presProps.xml" Id="R464a2373b0ba49bf" /><Relationship Type="http://schemas.openxmlformats.org/officeDocument/2006/relationships/viewProps" Target="/ppt/viewProps.xml" Id="R7ffd5445088a4d06" /><Relationship Type="http://schemas.openxmlformats.org/officeDocument/2006/relationships/tableStyles" Target="/ppt/tableStyles.xml" Id="R46548bea6f874e70" /><Relationship Type="http://schemas.openxmlformats.org/officeDocument/2006/relationships/slide" Target="/ppt/slides/slide1.xml" Id="Rb94145f366e743de" /><Relationship Type="http://schemas.openxmlformats.org/officeDocument/2006/relationships/slide" Target="/ppt/slides/slide2.xml" Id="R98828a45f07f425a" /><Relationship Type="http://schemas.openxmlformats.org/officeDocument/2006/relationships/slide" Target="/ppt/slides/slide3.xml" Id="R1c3d200baae241b2" /><Relationship Type="http://schemas.openxmlformats.org/officeDocument/2006/relationships/slide" Target="/ppt/slides/slide4.xml" Id="R3fb7daf91579436e" /><Relationship Type="http://schemas.openxmlformats.org/officeDocument/2006/relationships/slide" Target="/ppt/slides/slide5.xml" Id="Rf2d68c250d094cb8" /><Relationship Type="http://schemas.openxmlformats.org/officeDocument/2006/relationships/slide" Target="/ppt/slides/slide6.xml" Id="R87c8b90c96a0406a" /><Relationship Type="http://schemas.openxmlformats.org/officeDocument/2006/relationships/slide" Target="/ppt/slides/slide7.xml" Id="R6a156d4ca48e40ec" /><Relationship Type="http://schemas.openxmlformats.org/officeDocument/2006/relationships/slide" Target="/ppt/slides/slide8.xml" Id="R013f849b2bcb4fd9" /><Relationship Type="http://schemas.openxmlformats.org/officeDocument/2006/relationships/slide" Target="/ppt/slides/slide9.xml" Id="R8c9b4f0c48374137" /><Relationship Type="http://schemas.openxmlformats.org/officeDocument/2006/relationships/slide" Target="/ppt/slides/slide10.xml" Id="R03a7a8a8cf3d4a7f" /><Relationship Type="http://schemas.openxmlformats.org/officeDocument/2006/relationships/slide" Target="/ppt/slides/slide11.xml" Id="Racbb5660916d449f" /><Relationship Type="http://schemas.openxmlformats.org/officeDocument/2006/relationships/slide" Target="/ppt/slides/slide12.xml" Id="Rf2dfbaa2b0724866" /><Relationship Type="http://schemas.openxmlformats.org/officeDocument/2006/relationships/slide" Target="/ppt/slides/slide13.xml" Id="Rf6a2c1499fa74a1b" /><Relationship Type="http://schemas.openxmlformats.org/officeDocument/2006/relationships/slide" Target="/ppt/slides/slide14.xml" Id="R6aeed8c2e492439d" /><Relationship Type="http://schemas.openxmlformats.org/officeDocument/2006/relationships/slide" Target="/ppt/slides/slide15.xml" Id="R3d420758b58a463d" /><Relationship Type="http://schemas.openxmlformats.org/officeDocument/2006/relationships/slide" Target="/ppt/slides/slide16.xml" Id="R625fbd1538a341a6" /><Relationship Type="http://schemas.openxmlformats.org/officeDocument/2006/relationships/slide" Target="/ppt/slides/slide17.xml" Id="R01e4469e670b4b50" /><Relationship Type="http://schemas.openxmlformats.org/officeDocument/2006/relationships/slide" Target="/ppt/slides/slide18.xml" Id="R36ba3d0e4d8f4a4b" /><Relationship Type="http://schemas.openxmlformats.org/officeDocument/2006/relationships/slide" Target="/ppt/slides/slide19.xml" Id="R86a9d53198e049c8" /><Relationship Type="http://schemas.openxmlformats.org/officeDocument/2006/relationships/slide" Target="/ppt/slides/slide20.xml" Id="R108d25fa426543e1" /><Relationship Type="http://schemas.openxmlformats.org/officeDocument/2006/relationships/slide" Target="/ppt/slides/slide21.xml" Id="Raedc7e1248974d4c" /><Relationship Type="http://schemas.openxmlformats.org/officeDocument/2006/relationships/slide" Target="/ppt/slides/slide22.xml" Id="R60c01eed009f4e1f" /><Relationship Type="http://schemas.openxmlformats.org/officeDocument/2006/relationships/slide" Target="/ppt/slides/slide23.xml" Id="Rf2751a08453c4fda" /><Relationship Type="http://schemas.openxmlformats.org/officeDocument/2006/relationships/slide" Target="/ppt/slides/slide24.xml" Id="R4bd0b80538b44cd7" /><Relationship Type="http://schemas.openxmlformats.org/officeDocument/2006/relationships/slide" Target="/ppt/slides/slide25.xml" Id="R2db174b4f4e848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622204a96047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81e3e287344517" /><Relationship Type="http://schemas.openxmlformats.org/officeDocument/2006/relationships/notesMaster" Target="/ppt/notesMasters/notesMaster1.xml" Id="R84fb7bc9f6844d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4d573a5be04958" /><Relationship Type="http://schemas.openxmlformats.org/officeDocument/2006/relationships/notesMaster" Target="/ppt/notesMasters/notesMaster1.xml" Id="R444f3b4ec7f84c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a999a9a4c64884" /><Relationship Type="http://schemas.openxmlformats.org/officeDocument/2006/relationships/notesMaster" Target="/ppt/notesMasters/notesMaster1.xml" Id="R6806f94591c04b2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ec968a4fb944a3" /><Relationship Type="http://schemas.openxmlformats.org/officeDocument/2006/relationships/notesMaster" Target="/ppt/notesMasters/notesMaster1.xml" Id="R673cb4a3f2414a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b91b84834f8412e" /><Relationship Type="http://schemas.openxmlformats.org/officeDocument/2006/relationships/notesMaster" Target="/ppt/notesMasters/notesMaster1.xml" Id="Rf6cb28167b0a4dc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303e46ce204372" /><Relationship Type="http://schemas.openxmlformats.org/officeDocument/2006/relationships/notesMaster" Target="/ppt/notesMasters/notesMaster1.xml" Id="R883609aa5fd14a8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d610eaaec54e2e" /><Relationship Type="http://schemas.openxmlformats.org/officeDocument/2006/relationships/notesMaster" Target="/ppt/notesMasters/notesMaster1.xml" Id="R95adcc7502c346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9ab1203d2e4f6a" /><Relationship Type="http://schemas.openxmlformats.org/officeDocument/2006/relationships/notesMaster" Target="/ppt/notesMasters/notesMaster1.xml" Id="R4e1498c483d34e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a9ee172b8340d1" /><Relationship Type="http://schemas.openxmlformats.org/officeDocument/2006/relationships/notesMaster" Target="/ppt/notesMasters/notesMaster1.xml" Id="R8697ced17ef149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30aa6591904ddd" /><Relationship Type="http://schemas.openxmlformats.org/officeDocument/2006/relationships/notesMaster" Target="/ppt/notesMasters/notesMaster1.xml" Id="R1ee941efbdd443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536f1a7c59c478f" /><Relationship Type="http://schemas.openxmlformats.org/officeDocument/2006/relationships/notesMaster" Target="/ppt/notesMasters/notesMaster1.xml" Id="R36081da0d5164a6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a1fdcb53c5f45ab" /><Relationship Type="http://schemas.openxmlformats.org/officeDocument/2006/relationships/notesMaster" Target="/ppt/notesMasters/notesMaster1.xml" Id="Rd0472aad5236413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e86c73e33a94bd3" /><Relationship Type="http://schemas.openxmlformats.org/officeDocument/2006/relationships/notesMaster" Target="/ppt/notesMasters/notesMaster1.xml" Id="Rc06ccfc7726042c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c79d4db9cd941bc" /><Relationship Type="http://schemas.openxmlformats.org/officeDocument/2006/relationships/notesMaster" Target="/ppt/notesMasters/notesMaster1.xml" Id="Re013c804f85b4be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9f72a0346284b7a" /><Relationship Type="http://schemas.openxmlformats.org/officeDocument/2006/relationships/notesMaster" Target="/ppt/notesMasters/notesMaster1.xml" Id="R251106b3827144c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f06ebd64f584202" /><Relationship Type="http://schemas.openxmlformats.org/officeDocument/2006/relationships/notesMaster" Target="/ppt/notesMasters/notesMaster1.xml" Id="R637b5caa25ee499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501336a5c234eb2" /><Relationship Type="http://schemas.openxmlformats.org/officeDocument/2006/relationships/notesMaster" Target="/ppt/notesMasters/notesMaster1.xml" Id="R95a93610e3c2498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b46db77ed89416e" /><Relationship Type="http://schemas.openxmlformats.org/officeDocument/2006/relationships/notesMaster" Target="/ppt/notesMasters/notesMaster1.xml" Id="R7aa96eef67f7413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6b713f734d54cf1" /><Relationship Type="http://schemas.openxmlformats.org/officeDocument/2006/relationships/notesMaster" Target="/ppt/notesMasters/notesMaster1.xml" Id="R6642581b8d274b2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9841c36e3294057" /><Relationship Type="http://schemas.openxmlformats.org/officeDocument/2006/relationships/notesMaster" Target="/ppt/notesMasters/notesMaster1.xml" Id="R972460ef785d47a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4d1e68624b94d74" /><Relationship Type="http://schemas.openxmlformats.org/officeDocument/2006/relationships/notesMaster" Target="/ppt/notesMasters/notesMaster1.xml" Id="R6a0c5c1fe3f2444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20c8e666d5441bf" /><Relationship Type="http://schemas.openxmlformats.org/officeDocument/2006/relationships/notesMaster" Target="/ppt/notesMasters/notesMaster1.xml" Id="Rd033e633a6244d7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a1955eb5cf34ebe" /><Relationship Type="http://schemas.openxmlformats.org/officeDocument/2006/relationships/notesMaster" Target="/ppt/notesMasters/notesMaster1.xml" Id="R3c0e3c9a947445e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f2a327c1a8a4f5d" /><Relationship Type="http://schemas.openxmlformats.org/officeDocument/2006/relationships/notesMaster" Target="/ppt/notesMasters/notesMaster1.xml" Id="Rb37db456d53a441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83085814a3f438e" /><Relationship Type="http://schemas.openxmlformats.org/officeDocument/2006/relationships/notesMaster" Target="/ppt/notesMasters/notesMaster1.xml" Id="R4ef1d7fcb69b45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Deschidere: cere un exemplu de simptom relevant pentru modul. Leagă răspunsul de metoda din Modulul 1.</a:t>
            </a:r>
            <a:endParaRPr/>
          </a:p>
          <a:p xmlns:a="http://schemas.openxmlformats.org/drawingml/2006/main">
            <a:r>
              <a:t>Imagine de fundal și design preluate din prezentarea Modulului 1 furnizată de utilizator.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minute pentru deschidere, obiective, organizarea echipelor și pregătire.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Durata de 70 min include demonstrația și exercițiul. Practica ghidată însumează 310 minute: 5 × 50 + 60. Pauzele nu intră în cele 480 minute. La Modulul 12, cazul integrat este proba practică evaluată.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Instructor: pregătește un vehicul cunoscut bun sau un banc. Defectele se introduc reversibil numai în condiții controlate. Echipe de 3–4 persoane: operator, observator, responsabil de documentare. Rotește rolurile.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Ordonezi verificările pentru un motor care învârte.</a:t>
            </a:r>
            <a:endParaRPr/>
          </a:p>
          <a:p xmlns:a="http://schemas.openxmlformats.org/drawingml/2006/main">
            <a:r>
              <a:t>Explicație și răspuns orientativ: Nu. Sunt necesare dozarea, aprinderea, aerul, compresia și sincronizarea corecte.</a:t>
            </a:r>
            <a:endParaRPr/>
          </a:p>
          <a:p xmlns:a="http://schemas.openxmlformats.org/drawingml/2006/main">
            <a:r>
              <a:t>Discută: Un RPM prezent nu confirmă întreaga distribuție. O comandă injector nu dovedește debit. O scânteie în exterior nu reproduce toate condițiile. Se începe cu probe rapide și relevante.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Un RPM prezent nu confirmă întreaga distribuție. O comandă injector nu dovedește debit. O scânteie în exterior nu reproduce toate condițiile. Se începe cu probe rapide și relevante.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Un RPM prezent nu confirmă întreaga distribuție.</a:t>
            </a:r>
            <a:endParaRPr/>
          </a:p>
          <a:p xmlns:a="http://schemas.openxmlformats.org/drawingml/2006/main">
            <a:r>
              <a:t>2. O comandă injector nu dovedește debit.</a:t>
            </a:r>
            <a:endParaRPr/>
          </a:p>
          <a:p xmlns:a="http://schemas.openxmlformats.org/drawingml/2006/main">
            <a:r>
              <a:t>3. O scânteie în exterior nu reproduce toate condițiile.</a:t>
            </a:r>
            <a:endParaRPr/>
          </a:p>
          <a:p xmlns:a="http://schemas.openxmlformats.org/drawingml/2006/main">
            <a:r>
              <a:t>4. Se începe cu probe rapide și relevante.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Separi aprinderea, alimentarea și mecanica.</a:t>
            </a:r>
            <a:endParaRPr/>
          </a:p>
          <a:p xmlns:a="http://schemas.openxmlformats.org/drawingml/2006/main">
            <a:r>
              <a:t>Explicație și răspuns orientativ: Testezi alimentarea, comanda, injectorul și mecanica, după dovezi, fără a presupune cauza.</a:t>
            </a:r>
            <a:endParaRPr/>
          </a:p>
          <a:p xmlns:a="http://schemas.openxmlformats.org/drawingml/2006/main">
            <a:r>
              <a:t>Discută: Testul absolut sau de pierderi confirmă mecanica. Compresia relativă localizează o diferență. Cilindrul se identifică prin sincronizare corectă. Reparația se verifică în regimul inițial.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compresie relativă</a:t>
            </a:r>
            <a:endParaRPr/>
          </a:p>
          <a:p xmlns:a="http://schemas.openxmlformats.org/drawingml/2006/main">
            <a:r>
              <a:t>https://www.picoauto.com/library/picoscope-automotive-training/knowledge-base/picodiagnostics-compression-test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Testul absolut sau de pierderi confirmă mecanica. Compresia relativă localizează o diferență. Cilindrul se identifică prin sincronizare corectă. Reparația se verifică în regimul inițial.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compresie relativă</a:t>
            </a:r>
            <a:endParaRPr/>
          </a:p>
          <a:p xmlns:a="http://schemas.openxmlformats.org/drawingml/2006/main">
            <a:r>
              <a:t>https://www.picoauto.com/library/picoscope-automotive-training/knowledge-base/picodiagnostics-compression-test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Testul absolut sau de pierderi confirmă mecanica.</a:t>
            </a:r>
            <a:endParaRPr/>
          </a:p>
          <a:p xmlns:a="http://schemas.openxmlformats.org/drawingml/2006/main">
            <a:r>
              <a:t>2. Compresia relativă localizează o diferență.</a:t>
            </a:r>
            <a:endParaRPr/>
          </a:p>
          <a:p xmlns:a="http://schemas.openxmlformats.org/drawingml/2006/main">
            <a:r>
              <a:t>3. Cilindrul se identifică prin sincronizare corectă.</a:t>
            </a:r>
            <a:endParaRPr/>
          </a:p>
          <a:p xmlns:a="http://schemas.openxmlformats.org/drawingml/2006/main">
            <a:r>
              <a:t>4. Reparația se verifică în regimul inițial.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compresie relativă</a:t>
            </a:r>
            <a:endParaRPr/>
          </a:p>
          <a:p xmlns:a="http://schemas.openxmlformats.org/drawingml/2006/main">
            <a:r>
              <a:t>https://www.picoauto.com/library/picoscope-automotive-training/knowledge-base/picodiagnostics-compression-test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Interpretezi sensul și condițiile corecțiilor.</a:t>
            </a:r>
            <a:endParaRPr/>
          </a:p>
          <a:p xmlns:a="http://schemas.openxmlformats.org/drawingml/2006/main">
            <a:r>
              <a:t>Explicație și răspuns orientativ: Nu. Poate reflecta aer nemăsurat, combustibil insuficient sau o măsurare eronată.</a:t>
            </a:r>
            <a:endParaRPr/>
          </a:p>
          <a:p xmlns:a="http://schemas.openxmlformats.org/drawingml/2006/main">
            <a:r>
              <a:t>Discută: Prima situație susține investigarea falsului aer. A doua poate cere test de alimentare sub sarcină. Trims singure nu separă toate cauzele. Rateurile pot modifica oxigenul măsurat.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sondei lambda</a:t>
            </a:r>
            <a:endParaRPr/>
          </a:p>
          <a:p xmlns:a="http://schemas.openxmlformats.org/drawingml/2006/main">
            <a:r>
              <a:t>https://www.hella.com/techworld/en/technical/sensors-and-actuators/test-lambda-sensor/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Datele complete ale scenariului: Exemplu în buclă închisă. Corecție totală: +22% la ralanti. La 2.500 rpm: +5%, sarcină mică. Valorile sunt didactice, nu limite OEM.</a:t>
            </a:r>
            <a:endParaRPr/>
          </a:p>
          <a:p xmlns:a="http://schemas.openxmlformats.org/drawingml/2006/main">
            <a:r>
              <a:t>Prima situație susține investigarea falsului aer. A doua poate cere test de alimentare sub sarcină. Trims singure nu separă toate cauzele. Rateurile pot modifica oxigenul măsurat.</a:t>
            </a:r>
            <a:endParaRPr/>
          </a:p>
          <a:p xmlns:a="http://schemas.openxmlformats.org/drawingml/2006/main">
            <a:r>
              <a:t>Grafic cu date didactice originale, fără valoare de specificație. Buclă închisă. Sarcină mică la 2.500 rpm. Date didactice.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sondei lambda</a:t>
            </a:r>
            <a:endParaRPr/>
          </a:p>
          <a:p xmlns:a="http://schemas.openxmlformats.org/drawingml/2006/main">
            <a:r>
              <a:t>https://www.hella.com/techworld/en/technical/sensors-and-actuators/test-lambda-sensor/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Prima situație susține investigarea falsului aer.</a:t>
            </a:r>
            <a:endParaRPr/>
          </a:p>
          <a:p xmlns:a="http://schemas.openxmlformats.org/drawingml/2006/main">
            <a:r>
              <a:t>2. A doua poate cere test de alimentare sub sarcină.</a:t>
            </a:r>
            <a:endParaRPr/>
          </a:p>
          <a:p xmlns:a="http://schemas.openxmlformats.org/drawingml/2006/main">
            <a:r>
              <a:t>3. Trims singure nu separă toate cauzele.</a:t>
            </a:r>
            <a:endParaRPr/>
          </a:p>
          <a:p xmlns:a="http://schemas.openxmlformats.org/drawingml/2006/main">
            <a:r>
              <a:t>4. Rateurile pot modifica oxigenul măsurat.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sondei lambda</a:t>
            </a:r>
            <a:endParaRPr/>
          </a:p>
          <a:p xmlns:a="http://schemas.openxmlformats.org/drawingml/2006/main">
            <a:r>
              <a:t>https://www.hella.com/techworld/en/technical/sensors-and-actuators/test-lambda-sensor/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Alegi un test care explică amestecul anormal.</a:t>
            </a:r>
            <a:endParaRPr/>
          </a:p>
          <a:p xmlns:a="http://schemas.openxmlformats.org/drawingml/2006/main">
            <a:r>
              <a:t>Explicație și răspuns orientativ: Măsori presiunea și, când procedura o cere, debitul în condițiile în care apare simptomul.</a:t>
            </a:r>
            <a:endParaRPr/>
          </a:p>
          <a:p xmlns:a="http://schemas.openxmlformats.org/drawingml/2006/main">
            <a:r>
              <a:t>Discută: Comanda descrie intenția ECU. Scurgerea mecanică poate persista. Confirmi debitul prin metoda aprobată. Nu blochezi permanent sistemul ca reparație.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Comanda descrie intenția ECU. Scurgerea mecanică poate persista. Confirmi debitul prin metoda aprobată. Nu blochezi permanent sistemul ca reparație.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Comanda descrie intenția ECU.</a:t>
            </a:r>
            <a:endParaRPr/>
          </a:p>
          <a:p xmlns:a="http://schemas.openxmlformats.org/drawingml/2006/main">
            <a:r>
              <a:t>2. Scurgerea mecanică poate persista.</a:t>
            </a:r>
            <a:endParaRPr/>
          </a:p>
          <a:p xmlns:a="http://schemas.openxmlformats.org/drawingml/2006/main">
            <a:r>
              <a:t>3. Confirmi debitul prin metoda aprobată.</a:t>
            </a:r>
            <a:endParaRPr/>
          </a:p>
          <a:p xmlns:a="http://schemas.openxmlformats.org/drawingml/2006/main">
            <a:r>
              <a:t>4. Nu blochezi permanent sistemul ca reparație.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Corelezi faza cerută cu răspunsul și starea motorului.</a:t>
            </a:r>
            <a:endParaRPr/>
          </a:p>
          <a:p xmlns:a="http://schemas.openxmlformats.org/drawingml/2006/main">
            <a:r>
              <a:t>Explicație și răspuns orientativ: Răspunsul depinde și de ulei, presiune, cablaj și mecanismul de distribuție.</a:t>
            </a:r>
            <a:endParaRPr/>
          </a:p>
          <a:p xmlns:a="http://schemas.openxmlformats.org/drawingml/2006/main">
            <a:r>
              <a:t>Discută: Ulei sau presiune: verificare specifică. Circuit comandă: tensiune și curent. Mecanism sau distribuție: corelație și inspecție. O adaptare nu repară un defect mecanic.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Ulei sau presiune: verificare specifică. Circuit comandă: tensiune și curent. Mecanism sau distribuție: corelație și inspecție. O adaptare nu repară un defect mecanic.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Ulei sau presiune: verificare specifică.</a:t>
            </a:r>
            <a:endParaRPr/>
          </a:p>
          <a:p xmlns:a="http://schemas.openxmlformats.org/drawingml/2006/main">
            <a:r>
              <a:t>2. Circuit comandă: tensiune și curent.</a:t>
            </a:r>
            <a:endParaRPr/>
          </a:p>
          <a:p xmlns:a="http://schemas.openxmlformats.org/drawingml/2006/main">
            <a:r>
              <a:t>3. Mecanism sau distribuție: corelație și inspecție.</a:t>
            </a:r>
            <a:endParaRPr/>
          </a:p>
          <a:p xmlns:a="http://schemas.openxmlformats.org/drawingml/2006/main">
            <a:r>
              <a:t>4. O adaptare nu repară un defect mecanic.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PREGĂTIRE INSTRUCTOR</a:t>
            </a:r>
            <a:endParaRPr/>
          </a:p>
          <a:p xmlns:a="http://schemas.openxmlformats.org/drawingml/2006/main">
            <a:r>
              <a:t>Folosește cazul propus sau un caz echivalent al vehiculului de instruire. Pregătește un set cunoscut de dovezi și ascunde cauza până la susținere.</a:t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>Nu evalua viteza în detrimentul justificării.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 propus pentru acest curs, fără echivalență cu o certificare externă. Pentru fiecare criteriu: 0 absent, 1–2 incomplet, 3 corect cu omisiuni minore, 4 complet și verificabil. Dacă proba se oprește din motive de siguranță, se reia numai după instruire și reevaluare.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BAREM, 10 PUNCTE</a:t>
            </a:r>
            <a:endParaRPr/>
          </a:p>
          <a:p xmlns:a="http://schemas.openxmlformats.org/drawingml/2006/main">
            <a:r>
              <a:t>1. Nu. Sunt necesare dozarea, aprinderea, aerul, compresia și sincronizarea corecte. (2 p)</a:t>
            </a:r>
            <a:endParaRPr/>
          </a:p>
          <a:p xmlns:a="http://schemas.openxmlformats.org/drawingml/2006/main">
            <a:r>
              <a:t>2. Testezi alimentarea, comanda, injectorul și mecanica, după dovezi, fără a presupune cauza. (2 p)</a:t>
            </a:r>
            <a:endParaRPr/>
          </a:p>
          <a:p xmlns:a="http://schemas.openxmlformats.org/drawingml/2006/main">
            <a:r>
              <a:t>3. Nu. Poate reflecta aer nemăsurat, combustibil insuficient sau o măsurare eronată. (2 p)</a:t>
            </a:r>
            <a:endParaRPr/>
          </a:p>
          <a:p xmlns:a="http://schemas.openxmlformats.org/drawingml/2006/main">
            <a:r>
              <a:t>4. Măsori presiunea și, când procedura o cere, debitul în condițiile în care apare simptomul. (2 p)</a:t>
            </a:r>
            <a:endParaRPr/>
          </a:p>
          <a:p xmlns:a="http://schemas.openxmlformats.org/drawingml/2006/main">
            <a:r>
              <a:t>5. Răspunsul depinde și de ulei, presiune, cablaj și mecanismul de distribuție. (2 p)</a:t>
            </a:r>
            <a:endParaRPr/>
          </a:p>
          <a:p xmlns:a="http://schemas.openxmlformats.org/drawingml/2006/main">
            <a:r>
              <a:t>Acordă 1 punct pentru ideea corectă și 1 punct pentru explicație sau aplicare. Nu cere formularea exactă.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 orientativ: Prima situație susține investigarea falsului aer. A doua poate cere test de alimentare sub sarcină. Trims singure nu separă toate cauzele. Rateurile pot modifica oxigenul măsurat.</a:t>
            </a:r>
            <a:endParaRPr/>
          </a:p>
          <a:p xmlns:a="http://schemas.openxmlformats.org/drawingml/2006/main">
            <a:r>
              <a:t>Teste relevante: Compară în aceleași condiții termice. Verifică aerul nemăsurat și EVAP. Controlează plauzibilitatea MAF și lambda. Confirmă ipoteza prin test de etanșeitate.</a:t>
            </a:r>
            <a:endParaRPr/>
          </a:p>
          <a:p xmlns:a="http://schemas.openxmlformats.org/drawingml/2006/main">
            <a:r>
              <a:t>Barem: două ipoteze, câte 1 p. Două teste descrise cu condiții, câte 2 p. Concluzie prudentă și limite, 2 p. Verificare în condițiile inițiale, 2 p. Acceptă o altă explicație tehnică dacă este susținută de probe.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sondei lambda</a:t>
            </a:r>
            <a:endParaRPr/>
          </a:p>
          <a:p xmlns:a="http://schemas.openxmlformats.org/drawingml/2006/main">
            <a:r>
              <a:t>https://www.hella.com/techworld/en/technical/sensors-and-actuators/test-lambda-sensor/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Nu. Sunt necesare dozarea, aprinderea, aerul, compresia și sincronizarea corecte.</a:t>
            </a:r>
            <a:endParaRPr/>
          </a:p>
          <a:p xmlns:a="http://schemas.openxmlformats.org/drawingml/2006/main">
            <a:r>
              <a:t>2. Testezi alimentarea, comanda, injectorul și mecanica, după dovezi, fără a presupune cauza.</a:t>
            </a:r>
            <a:endParaRPr/>
          </a:p>
          <a:p xmlns:a="http://schemas.openxmlformats.org/drawingml/2006/main">
            <a:r>
              <a:t>3. Nu. Poate reflecta aer nemăsurat, combustibil insuficient sau o măsurare eronată.</a:t>
            </a:r>
            <a:endParaRPr/>
          </a:p>
          <a:p xmlns:a="http://schemas.openxmlformats.org/drawingml/2006/main">
            <a:r>
              <a:t>4. Măsori presiunea și, când procedura o cere, debitul în condițiile în care apare simptomul.</a:t>
            </a:r>
            <a:endParaRPr/>
          </a:p>
          <a:p xmlns:a="http://schemas.openxmlformats.org/drawingml/2006/main">
            <a:r>
              <a:t>5. Răspunsul depinde și de ulei, presiune, cablaj și mecanismul de distribuție.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</a:t>
            </a:r>
            <a:endParaRPr/>
          </a:p>
          <a:p xmlns:a="http://schemas.openxmlformats.org/drawingml/2006/main">
            <a:r>
              <a:t>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Pico: compresie relativă</a:t>
            </a:r>
            <a:endParaRPr/>
          </a:p>
          <a:p xmlns:a="http://schemas.openxmlformats.org/drawingml/2006/main">
            <a:r>
              <a:t>https://www.picoauto.com/library/picoscope-automotive-training/knowledge-base/picodiagnostics-compression-test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verificarea sondei lambda</a:t>
            </a:r>
            <a:endParaRPr/>
          </a:p>
          <a:p xmlns:a="http://schemas.openxmlformats.org/drawingml/2006/main">
            <a:r>
              <a:t>https://www.hella.com/techworld/en/technical/sensors-and-actuators/test-lambda-sensor/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sisteme electrice auto</a:t>
            </a:r>
            <a:endParaRPr/>
          </a:p>
          <a:p xmlns:a="http://schemas.openxmlformats.org/drawingml/2006/main">
            <a:r>
              <a:t>https://www.hella.com/techworld/us/technical/car-electronics-and-electrics/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Consultate la 24.09.2026. Sursa BAR explică funcții OBD. Nu se transferă cerințele inspecției din California în România sau Spania.</a:t>
            </a:r>
            <a:endParaRPr/>
          </a:p>
          <a:p xmlns:a="http://schemas.openxmlformats.org/drawingml/2006/main">
            <a:r>
              <a:t>Designul, imaginea de fundal, fonturile și structura panourilor provin din Modulul 1 furnizat de utilizator. Conținutul scenariilor este elaborat pentru acest 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ed879b16644ac7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ec446d112a46fe" /><Relationship Type="http://schemas.openxmlformats.org/officeDocument/2006/relationships/slideLayout" Target="/ppt/slideLayouts/slideLayout1.xml" Id="Rc9fe5b0bc9ec45a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fe5b0bc9ec45ae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678ab69d94ecd" /><Relationship Type="http://schemas.openxmlformats.org/officeDocument/2006/relationships/image" Target="/ppt/media/image.png" Id="R8e43c71440d84e40" /><Relationship Type="http://schemas.openxmlformats.org/officeDocument/2006/relationships/notesSlide" Target="/ppt/notesSlides/notesSlide1.xml" Id="Rdd620c878bf245b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793c0701644a6" /><Relationship Type="http://schemas.openxmlformats.org/officeDocument/2006/relationships/notesSlide" Target="/ppt/notesSlides/notesSlide2.xml" Id="R3f78a273de0d436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5f319c64894cc3" /><Relationship Type="http://schemas.openxmlformats.org/officeDocument/2006/relationships/notesSlide" Target="/ppt/notesSlides/notesSlide3.xml" Id="Rc7c268c8aaa04f4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70f0e055c34503" /><Relationship Type="http://schemas.openxmlformats.org/officeDocument/2006/relationships/notesSlide" Target="/ppt/notesSlides/notesSlide4.xml" Id="Rb28d58bbb8e6437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d8cf6d4e17405f" /><Relationship Type="http://schemas.openxmlformats.org/officeDocument/2006/relationships/notesSlide" Target="/ppt/notesSlides/notesSlide5.xml" Id="Raee3aea3f37246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aeae5fa2514e88" /><Relationship Type="http://schemas.openxmlformats.org/officeDocument/2006/relationships/notesSlide" Target="/ppt/notesSlides/notesSlide6.xml" Id="Rab2a4464138e47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2c6dacdc049ad" /><Relationship Type="http://schemas.openxmlformats.org/officeDocument/2006/relationships/notesSlide" Target="/ppt/notesSlides/notesSlide7.xml" Id="Rc78e9025259d4c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c217f5701d49b2" /><Relationship Type="http://schemas.openxmlformats.org/officeDocument/2006/relationships/notesSlide" Target="/ppt/notesSlides/notesSlide8.xml" Id="R1db795121fb649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a046fd211640c2" /><Relationship Type="http://schemas.openxmlformats.org/officeDocument/2006/relationships/notesSlide" Target="/ppt/notesSlides/notesSlide9.xml" Id="R8eb935ab2a1b44d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2469b1076d4ed8" /><Relationship Type="http://schemas.openxmlformats.org/officeDocument/2006/relationships/notesSlide" Target="/ppt/notesSlides/notesSlide10.xml" Id="R6c8add191e4a4c7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d70992f4ab40cb" /><Relationship Type="http://schemas.openxmlformats.org/officeDocument/2006/relationships/notesSlide" Target="/ppt/notesSlides/notesSlide11.xml" Id="R62eebcd1e5a04cb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5d7f55e8bb4a0a" /><Relationship Type="http://schemas.openxmlformats.org/officeDocument/2006/relationships/chart" Target="/ppt/slides/charts/chart1.xml" Id="R627feffab1ff47e5" /><Relationship Type="http://schemas.openxmlformats.org/officeDocument/2006/relationships/notesSlide" Target="/ppt/notesSlides/notesSlide12.xml" Id="R7eb52952af5f457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cbb347952448b" /><Relationship Type="http://schemas.openxmlformats.org/officeDocument/2006/relationships/notesSlide" Target="/ppt/notesSlides/notesSlide13.xml" Id="Rdca77dac72f942a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5d6ee530764a7d" /><Relationship Type="http://schemas.openxmlformats.org/officeDocument/2006/relationships/notesSlide" Target="/ppt/notesSlides/notesSlide14.xml" Id="R1cd125b74e71497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276b4527bd4f8c" /><Relationship Type="http://schemas.openxmlformats.org/officeDocument/2006/relationships/notesSlide" Target="/ppt/notesSlides/notesSlide15.xml" Id="R129b16be2c2d4c4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ae6516729497e" /><Relationship Type="http://schemas.openxmlformats.org/officeDocument/2006/relationships/notesSlide" Target="/ppt/notesSlides/notesSlide16.xml" Id="R34da65e3a1e54f5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5d68bfd5fb4784" /><Relationship Type="http://schemas.openxmlformats.org/officeDocument/2006/relationships/notesSlide" Target="/ppt/notesSlides/notesSlide17.xml" Id="R76ec549d45a54d0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fc6437c1974061" /><Relationship Type="http://schemas.openxmlformats.org/officeDocument/2006/relationships/notesSlide" Target="/ppt/notesSlides/notesSlide18.xml" Id="Rd506303bd34048b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44ef5d940d471a" /><Relationship Type="http://schemas.openxmlformats.org/officeDocument/2006/relationships/notesSlide" Target="/ppt/notesSlides/notesSlide19.xml" Id="R867c731affb84b7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5b159dc69d468e" /><Relationship Type="http://schemas.openxmlformats.org/officeDocument/2006/relationships/notesSlide" Target="/ppt/notesSlides/notesSlide20.xml" Id="Raec259c4652b487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23b67baa94de8" /><Relationship Type="http://schemas.openxmlformats.org/officeDocument/2006/relationships/notesSlide" Target="/ppt/notesSlides/notesSlide21.xml" Id="R9619d6429f2141f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04d44377d74605" /><Relationship Type="http://schemas.openxmlformats.org/officeDocument/2006/relationships/notesSlide" Target="/ppt/notesSlides/notesSlide22.xml" Id="R5999d954d6e54a9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4614852b8542be" /><Relationship Type="http://schemas.openxmlformats.org/officeDocument/2006/relationships/notesSlide" Target="/ppt/notesSlides/notesSlide23.xml" Id="R70a0993162b246d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0f58b0c6ea4dd2" /><Relationship Type="http://schemas.openxmlformats.org/officeDocument/2006/relationships/notesSlide" Target="/ppt/notesSlides/notesSlide24.xml" Id="R16f6f8a061fb4dd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b346b9552648a3" /><Relationship Type="http://schemas.openxmlformats.org/officeDocument/2006/relationships/notesSlide" Target="/ppt/notesSlides/notesSlide25.xml" Id="Rccb5296f3a4b4ab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425" b="1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Corecție totală (%)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25" b="1">
              <a:solidFill>
                <a:srgbClr val="EAF3F8"/>
              </a:solidFill>
              <a:latin typeface="Aptos"/>
              <a:ea typeface="Aptos"/>
              <a:cs typeface="Aptos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Corecție totală (%)</c:v>
          </c:tx>
          <c:spPr>
            <a:solidFill xmlns:a="http://schemas.openxmlformats.org/drawingml/2006/main">
              <a:srgbClr val="10C1E6"/>
            </a:solidFill>
          </c:spPr>
          <c:cat>
            <c:strRef>
              <c:f>'Chart Data'!$A$2:$A$3</c:f>
              <c:strCache>
                <c:ptCount val="2"/>
                <c:pt idx="0">
                  <c:v>Ralanti</c:v>
                </c:pt>
                <c:pt idx="1">
                  <c:v>2.500 rpm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22</c:v>
                </c:pt>
                <c:pt idx="1">
                  <c:v>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EAF3F8"/>
                  </a:solidFill>
                  <a:latin typeface="Aptos"/>
                  <a:ea typeface="Aptos"/>
                  <a:cs typeface="Apto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8CAAB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</a:p>
        </c:txPr>
        <c:crossAx val="48672768"/>
      </c:catAx>
      <c:valAx>
        <c:axId val="48672768"/>
        <c:scaling>
          <c:orientation val="minMax"/>
          <c:max val="30"/>
          <c:min val="0"/>
        </c:scaling>
        <c:delete val="0"/>
        <c:axPos val="l"/>
        <c:majorGridlines>
          <c:spPr>
            <a:ln xmlns:a="http://schemas.openxmlformats.org/drawingml/2006/main" w="4763">
              <a:solidFill>
                <a:srgbClr val="315365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112C3B"/>
        </a:solidFill>
      </c:spPr>
    </c:plotArea>
    <c:plotVisOnly val="1"/>
  </c:chart>
  <c:spPr>
    <a:solidFill xmlns:a="http://schemas.openxmlformats.org/drawingml/2006/main">
      <a:srgbClr val="112C3B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3c71440d84e40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793485D-A5EB-4A3E-9D48-9FA7335B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56CCDB1A-C115-4808-A397-77651463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8872"/>
            <a:ext cx="6492240" cy="6739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927">
              <a:alpha val="95000"/>
            </a:srgbClr>
          </a:solidFill>
          <a:ln xmlns:a="http://schemas.openxmlformats.org/drawingml/2006/main"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CF4B2C73-3BED-4D58-911F-5DD20B1F2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5880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MODULUL 6</a:t>
            </a:r>
            <a:endParaRPr sz="2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EB3184C0-8B92-4399-8463-17EC1B0D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4864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Diagnosticul motoarelor</a:t>
            </a:r>
            <a:endParaRPr sz="3400"/>
          </a:p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pe benzină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271DA665-E2C8-4F05-80B7-1A73B80E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86125"/>
            <a:ext cx="53035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Rezolvarea simptomelor de pornire, misfire și amestec prin teste ale întregului sistem.</a:t>
            </a:r>
            <a:endParaRPr sz="17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EBDA5A7C-DF52-4604-A4B4-E12A1557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4173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B020">
              <a:alpha val="85000"/>
            </a:srgbClr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9259949C-41DC-4FE0-85C1-B6EB5D59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93108"/>
            <a:ext cx="12710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8 ore de instruire</a:t>
            </a:r>
            <a:endParaRPr sz="8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EC802A8F-26DD-4179-986D-91A06E14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224528"/>
            <a:ext cx="182880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9C8F4">
              <a:alpha val="85000"/>
            </a:srgbClr>
          </a:solidFill>
          <a:ln xmlns:a="http://schemas.openxmlformats.org/drawingml/2006/main"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FE1B0C98-4402-48D4-BE9A-2D664318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293108"/>
            <a:ext cx="1682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 lecții + practică</a:t>
            </a:r>
            <a:endParaRPr sz="88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A61403AB-E3B7-4655-B946-C1ECC7C7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224528"/>
            <a:ext cx="2011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9D98A">
              <a:alpha val="85000"/>
            </a:srgbClr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3874C1F9-458C-4DA1-AEB2-CA2A6F3E2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2931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metodă + dovezi + verificare</a:t>
            </a:r>
            <a:endParaRPr sz="8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D6BB4088-C7B1-46ED-BC8E-BBCF57FB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0084611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016C55F-00A7-4EAD-A6CA-C9BB6CB4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3871ABD-963F-4A71-AC79-79B7BC970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Obiectivele modulului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45E7881-2526-46E4-BECD-DCEF9A53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La final, cursantul demonstrează competențele printr-un caz practic.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D7C31D0-75CB-4B42-9B5E-DA6A23D8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AFAEE1C-3AFE-4B4E-A6D4-0AAE4FA4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134C52F-FADE-4933-9982-289D6C4F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D08B764-BFED-41E8-BB2A-930CAF97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Lecție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EDD4082-DE62-4EA0-9B6D-34F4C2E9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Rezultat observabil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F854A33-B496-4B99-B5EB-EB4D1552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F28DA16-AD32-43B7-9EBA-088FB361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Pornire dificilă și no-start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CC01230-8C65-4442-9FDA-C4B369E9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Ordonezi verificările pentru un motor care învârte.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3848705-BBC9-4CB0-83DA-521D2CE6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F79D453-F6DA-491C-B028-DC1BC87F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Misfire și contribuția cilindrului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CA931EF-743F-411D-AF94-825087FA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aprinderea, alimentarea și mecanica.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5D51E5BC-AF8C-4741-9BEB-54FAC54A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760A8FE-D552-4B54-8DB4-9615E5DC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Lambda și corecții de combustibil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EBA6751-3406-4EB6-8BAD-A967FB92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Interpretezi sensul și condițiile corecțiilor.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C394B446-1C32-433D-95AA-A9B74013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92F06F5-A0C6-4A39-8F20-068D9C68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Admisie, combustibil și EVAP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C6CB554D-F161-4171-A410-838B1563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un test care explică amestecul anormal.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5ECAB566-10E6-49D9-8E42-0B097C39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9D51E5D-563C-483B-BCB0-24F75F69C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VVT și verificarea mecanică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17731B5-E087-4D19-BF92-138F742D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faza cerută cu răspunsul și starea motorului.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A85F269-D2BE-4603-952F-4CA3666E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76F572D-4153-42AF-A987-EEBE9F7E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Fiecare concluzie trebuie susținută printr-un test și o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733140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016C55F-00A7-4EAD-A6CA-C9BB6CB4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3871ABD-963F-4A71-AC79-79B7BC970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Programul de instruire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45E7881-2526-46E4-BECD-DCEF9A53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480 minute de instruire. Pauzele se adaugă separat.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D7C31D0-75CB-4B42-9B5E-DA6A23D8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AFAEE1C-3AFE-4B4E-A6D4-0AAE4FA4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134C52F-FADE-4933-9982-289D6C4F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D08B764-BFED-41E8-BB2A-930CAF97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Secțiune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EDD4082-DE62-4EA0-9B6D-34F4C2E9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Durată și activitate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F854A33-B496-4B99-B5EB-EB4D1552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F28DA16-AD32-43B7-9EBA-088FB361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CC01230-8C65-4442-9FDA-C4B369E9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obiective, echipament și reguli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3848705-BBC9-4CB0-83DA-521D2CE6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F79D453-F6DA-491C-B028-DC1BC87F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Lecțiile 1–5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CA931EF-743F-411D-AF94-825087FA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 × 70 min = 350 min: concepte, demonstrații și exerciții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5D51E5BC-AF8C-4741-9BEB-54FAC54A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760A8FE-D552-4B54-8DB4-9615E5DC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EBA6751-3406-4EB6-8BAD-A967FB92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min: diagnostic în echipă și predarea dovezilor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C394B446-1C32-433D-95AA-A9B74013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92F06F5-A0C6-4A39-8F20-068D9C68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 scurtă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C6CB554D-F161-4171-A410-838B1563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30 min: cinci întrebări și un mini-caz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5ECAB566-10E6-49D9-8E42-0B097C39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9D51E5D-563C-483B-BCB0-24F75F69C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17731B5-E087-4D19-BF92-138F742D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justificarea răspunsurilor și pașii următori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A85F269-D2BE-4603-952F-4CA3666E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76F572D-4153-42AF-A987-EEBE9F7E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 fiecare lecție: 20 min concepte, 15 min demonstrație, 35 min exercițiu.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733140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Pregătirea lucrului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Condițiile de test se stabilesc înainte de conectarea aparaturii.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Echipament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Tester, osciloscop, sondă de aprindere adecvată, tester de scânteie închis, aparat de fum, echipament presiune combustibil.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Reguli pentru acest modul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Fără scânteie liberă lângă combustibil. GDI păstrează presiune periculoasă după oprire. Depresurizarea urmează OEM. Rateurile severe cer oprirea testului pentru protejarea catalizatorului.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Valorile de service, pinii și procedurile se verifică pentru vehiculul concret.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1: Pornire dificilă și no-start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Pornirea cere viteză, sincronizare și autorizare.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Scânteia, combustibilul și compresia se verifică separat.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Injecția poate fi inhibată de strategie.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Tensiunea trebuie urmărită în timpul pornirii.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Ordonezi verificările pentru un motor care învârte.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Presiunea combustibilului corectă garantează pornirea?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Motorul învârte fără să pornească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RPM este prezent în log.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Autorizare pornire: permisă.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Sincronizare raportată: da.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Motorul tot nu pornește.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alimentarea și turația conform OEM.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Testează scânteia cu dispozitiv sigur.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presiunea și comanda injecției.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Evaluează compresia și fazarea.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1: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Construiește un plan cu maximum șase teste. Pentru fiecare, scrie ce ipoteză confirmă sau elimină.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2: Misfire și contribuția cilindrului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DTC de misfire indică o contribuție anormală.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Bobina, injectorul și compresia sunt ipoteze.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Numărătoarea trebuie corelată cu regimul.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defect de admisie poate afecta un singur cilindru.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aprinderea, alimentarea și mecanica.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Ce faci dacă misfire rămâne după schimbarea bobinei?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P0302 reapare la ralanti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Contorul cilindrului 2 crește.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La sarcină simptomul se schimbă.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Bobina a fost deja înlocuită.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există încă test de compresie.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cilindrul și regimul.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aprinderea prin metodă permisă.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contribuția și alimentarea.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mecanica înainte de alte piese.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2: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Primești teste de aprindere normale și compresie relativă redusă la un cilindru. Alege proba de confirmare.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3: Lambda și corecții de combustibil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STFT descrie corecția pe termen scurt.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LTFT descrie o corecție învățată.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Corecția pozitivă adaugă combustibil în convenția uzuală.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Tipul sondei și starea buclei trebuie cunoscute.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Interpretezi sensul și condițiile corecțiilor.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Corecție pozitivă înseamnă obligatoriu sondă defectă?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Corecție mare numai la ralanti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Comparația măsurătorilor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067300"/>
            <a:ext cx="452628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Buclă închisă. Sarcină mică la 2.500 rpm. Date didactice.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în aceleași condiții termice.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aerul nemăsurat și EVAP.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Controlează plauzibilitatea MAF și lambda.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ipoteza prin test de etanșeitate.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  <p:graphicFrame>
        <p:nvGraphicFramePr>
          <p:cNvPr id="29" name="Chart"/>
          <p:cNvGraphicFramePr/>
          <p:nvPr/>
        </p:nvGraphicFramePr>
        <p:xfrm>
          <a:off xmlns:a="http://schemas.openxmlformats.org/drawingml/2006/main" x="952500" y="2286000"/>
          <a:ext xmlns:a="http://schemas.openxmlformats.org/drawingml/2006/main" cx="4762500" cy="2667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27feffab1ff47e5"/>
          </a:graphicData>
        </a:graphic>
      </p:graphicFrame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3: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logul de mai sus cu o corecție pozitivă care crește sub sarcină. Propune teste diferite.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4: Admisie, combustibil și EVAP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Presiunea în gol nu confirmă debitul sub sarcină.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EVAP introduce vapori în admisie când strategia permite.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purjare neetanșă poate altera ralantiul.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Scurgerile se verifică prin proceduri compatibile.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un test care explică amestecul anormal.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Cum verifici alimentarea la lipsă de putere?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Pornire grea după alimentare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Simptomul apare după umplerea rezervorului.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Ralantiul este instabil după pornire.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Comanda de purjare este zero în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Prin traseul purjării există totuși debit.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condițiile reclamației.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etanșarea supapei conform OEM.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Corelează cu lambda și corecții.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Repetă testul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4: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simulator EVAP, justifică de ce o comandă zero nu dovedește închiderea supapei.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5: VVT și verificarea mecanică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VVT depinde de comandă și de mecanism.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Uleiul și presiunea lui pot influența răspunsul.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CKP/CMP oferă o verificare de corelație.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Abaterea poate proveni din distribuție sau măsurare.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faza cerută cu răspunsul și starea motorului.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nu începi direct cu schimbarea electrovalvei VVT?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Arborele cu came răspunde lent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Unghiul cerut se schimbă.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Unghiul real întârzie repetabil.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Uleiul are istoric necunoscut.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Puterea este redusă în același regim.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nivelul și specificația uleiului.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Consultă presiunea cerută pentru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Testează circuitul electrovalvei.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faza cu reperul corect.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5: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Scrie trei ipoteze și testul fiecăreia pentru VVT lent. Include o ipoteză mecanică.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 de modul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60 min: 10 min plan, 35 min testare, 15 min susținere.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Situația de lucru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Ralanti instabil și corecție pozitivă, fără cauză declarată. Echipa alege testele pentru admisie, combustibil, aprindere și mecanică, apoi prezintă dovada cauzei.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Livrabile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Reclamație, simptom confirmat și raport inițial.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Ipoteze ordonate și măsurători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demonstrată și remedierea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 comparabilă cu situația inițială.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Instructorul dezvăluie cauza numai după prezentarea dovezilor.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016C55F-00A7-4EAD-A6CA-C9BB6CB4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3871ABD-963F-4A71-AC79-79B7BC970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Grila pentru proba practică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45E7881-2526-46E4-BECD-DCEF9A53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puncte. Prag didactic propus: 14/20 și toate regulile de siguranță respectate.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D7C31D0-75CB-4B42-9B5E-DA6A23D8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AFAEE1C-3AFE-4B4E-A6D4-0AAE4FA4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134C52F-FADE-4933-9982-289D6C4F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D08B764-BFED-41E8-BB2A-930CAF97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Criteriu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EDD4082-DE62-4EA0-9B6D-34F4C2E9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Dovadă și punctaj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F854A33-B496-4B99-B5EB-EB4D1552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F28DA16-AD32-43B7-9EBA-088FB361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Simptom și context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CC01230-8C65-4442-9FDA-C4B369E9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condiții clare, reproducere și raport inițial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3848705-BBC9-4CB0-83DA-521D2CE6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F79D453-F6DA-491C-B028-DC1BC87F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Plan și ipoteze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CA931EF-743F-411D-AF94-825087FA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ipoteze plauzibile, ordonate și testabile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5D51E5BC-AF8C-4741-9BEB-54FAC54A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760A8FE-D552-4B54-8DB4-9615E5DC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Măsurători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EBA6751-3406-4EB6-8BAD-A967FB92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metodă corectă, puncte de test și unități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C394B446-1C32-433D-95AA-A9B74013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92F06F5-A0C6-4A39-8F20-068D9C68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Cauză și remediere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C6CB554D-F161-4171-A410-838B1563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concluzie susținută, alternative eliminate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5ECAB566-10E6-49D9-8E42-0B097C39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9D51E5D-563C-483B-BCB0-24F75F69C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Verificare și raport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17731B5-E087-4D19-BF92-138F742D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repetarea condițiilor, rezultat și limite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A85F269-D2BE-4603-952F-4CA3666E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76F572D-4153-42AF-A987-EEBE9F7E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Siguranța este obligatorie. Acțiunile nesigure opresc proba.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7331405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întrebări de înțelegere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30 min în total: 15 min întrebări, 15 min mini-caz. Fără răspunsuri pe ecran.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Întrebările 1–3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1. Presiunea combustibilului corectă garantează pornirea?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2. Ce faci dacă misfire rămâne după schimbarea bobinei?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3. Corecție pozitivă înseamnă obligatoriu sondă defectă?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Întrebările 4–5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4. Cum verifici alimentarea la lipsă de putere?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5. De ce nu începi direct cu schimbarea electrovalvei VVT?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 puncte pe întrebare: explicație corectă și implicație practică.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mini-caz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Continuarea evaluării individuale. 10 puncte.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 disponibile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Exemplu în buclă închisă.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Corecție totală: +22% la ralanti.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La 2.500 rpm: +5%, sarcină mică.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sunt didactice, nu limite OEM.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Cerințe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ipoteze plauzibile.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teste care separă ipotezele. 4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Concluzie justificată și limite.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reparației. 2 p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Prag didactic propus: 14/20 cumulat la întrebări și mini-caz.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016C55F-00A7-4EAD-A6CA-C9BB6CB4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3871ABD-963F-4A71-AC79-79B7BC970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Debrief: răspunsurile esențiale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45E7881-2526-46E4-BECD-DCEF9A53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min: cursanții își justifică răspunsurile înainte de afișarea concluziilor.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D7C31D0-75CB-4B42-9B5E-DA6A23D8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AFAEE1C-3AFE-4B4E-A6D4-0AAE4FA4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134C52F-FADE-4933-9982-289D6C4F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D08B764-BFED-41E8-BB2A-930CAF97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Întrebare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EDD4082-DE62-4EA0-9B6D-34F4C2E9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Ideea care trebuie demonstrată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F854A33-B496-4B99-B5EB-EB4D1552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F28DA16-AD32-43B7-9EBA-088FB361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Pornire dificilă și no-start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CC01230-8C65-4442-9FDA-C4B369E9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Sunt necesare dozarea, aprinderea, aerul, compresia și sincronizarea corecte.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3848705-BBC9-4CB0-83DA-521D2CE6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F79D453-F6DA-491C-B028-DC1BC87F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Misfire și contribuția cilindrului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CA931EF-743F-411D-AF94-825087FA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Testezi alimentarea, comanda, injectorul și mecanica, după dovezi, fără a presupune cauza.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5D51E5BC-AF8C-4741-9BEB-54FAC54A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760A8FE-D552-4B54-8DB4-9615E5DC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Lambda și corecții de combustibil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EBA6751-3406-4EB6-8BAD-A967FB92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Poate reflecta aer nemăsurat, combustibil insuficient sau o măsurare eronată.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C394B446-1C32-433D-95AA-A9B74013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92F06F5-A0C6-4A39-8F20-068D9C68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Admisie, combustibil și EVAP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C6CB554D-F161-4171-A410-838B1563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Măsori presiunea și, când procedura o cere, debitul în condițiile în care apare simptomul.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5ECAB566-10E6-49D9-8E42-0B097C39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9D51E5D-563C-483B-BCB0-24F75F69C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VVT și verificarea mecanică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17731B5-E087-4D19-BF92-138F742D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Răspunsul depinde și de ulei, presiune, cablaj și mecanismul de distribuție.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A85F269-D2BE-4603-952F-4CA3666E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76F572D-4153-42AF-A987-EEBE9F7E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Întrebările și mini-cazul verifică raționamentul. Practica verifică execuția.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7331405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8913F3-39D2-4E24-81F1-04E6D49A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305B83-20BA-46AE-92D6-8D59508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Surse și continuarea studiului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52A4032-8AF9-430E-82C6-47F3783A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Documentația tehnică se consultă pentru vehiculul concret. Linkurile sunt în notele prezentatorului.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56FD07-61D5-44C2-9727-095B12E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6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F53913-0C97-42AC-8B83-577CD97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DC5092A-0BB6-4F57-8140-415E20FE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D4822-1231-4DA4-86B8-CD4C149D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Referințe pentru modul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F7F7946-B0FB-42F0-9C91-E145923A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verificarea senzorului CKP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Pico: compresie relativă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verificarea sondei lambda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sisteme electrice auto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7EED4A6-E6E7-4070-98BE-F9B9AA6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EAD6BF-E558-49D5-A8D4-B0CF385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Pentru atelier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F4FAF0-375F-43F7-AB70-FA72D7E3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Schema, pinoutul și procedura OEM pentru VIN.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nominale și condițiile exacte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Buletinele tehnice și versiunea software aplicabile.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Fișa comună de diagnostic din Modulul 1.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18566FA-E05F-40CF-AC53-99B8ABA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DE025BA-D873-4F8D-9667-7C42BF8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Exemplele sunt didactice. Specificațiile reale se confirmă în documentația OEM.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88502860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2026-09-24T18:12:29.3510000Z</dcterms:created>
  <dcterms:modified xsi:type="dcterms:W3CDTF">2026-09-24T18:12:29.3510000Z</dcterms:modified>
</coreProperties>
</file>