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charts/chart1.xml" ContentType="application/vnd.openxmlformats-officedocument.drawingml.chart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1a7c70383b4724" /><Relationship Type="http://schemas.openxmlformats.org/officeDocument/2006/relationships/extended-properties" Target="/docProps/app.xml" Id="R1f8433e481f04384" /><Relationship Type="http://schemas.openxmlformats.org/officeDocument/2006/relationships/officeDocument" Target="/ppt/presentation.xml" Id="R6b692067e125419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31d2c3b6054c0a"/>
  </p:sldMasterIdLst>
  <p:notesMasterIdLst>
    <p:notesMasterId xmlns:r="http://schemas.openxmlformats.org/officeDocument/2006/relationships" r:id="Rc858abef20044837"/>
  </p:notesMasterIdLst>
  <p:sldIdLst>
    <p:sldId xmlns:r="http://schemas.openxmlformats.org/officeDocument/2006/relationships" id="256" r:id="Rfdba2e9b15c54201"/>
    <p:sldId xmlns:r="http://schemas.openxmlformats.org/officeDocument/2006/relationships" id="257" r:id="R4a8d8d98b42147aa"/>
    <p:sldId xmlns:r="http://schemas.openxmlformats.org/officeDocument/2006/relationships" id="258" r:id="R74747cd68a994a8c"/>
    <p:sldId xmlns:r="http://schemas.openxmlformats.org/officeDocument/2006/relationships" id="259" r:id="R032c91c6dcbf4250"/>
    <p:sldId xmlns:r="http://schemas.openxmlformats.org/officeDocument/2006/relationships" id="260" r:id="R25ccbf8d8ccf41da"/>
    <p:sldId xmlns:r="http://schemas.openxmlformats.org/officeDocument/2006/relationships" id="261" r:id="R4205800d6afe4562"/>
    <p:sldId xmlns:r="http://schemas.openxmlformats.org/officeDocument/2006/relationships" id="262" r:id="R1d976b15961b4edf"/>
    <p:sldId xmlns:r="http://schemas.openxmlformats.org/officeDocument/2006/relationships" id="263" r:id="R2bd927f5d4cd4c50"/>
    <p:sldId xmlns:r="http://schemas.openxmlformats.org/officeDocument/2006/relationships" id="264" r:id="R9cee79834d814a0a"/>
    <p:sldId xmlns:r="http://schemas.openxmlformats.org/officeDocument/2006/relationships" id="265" r:id="R90a573ca02864028"/>
    <p:sldId xmlns:r="http://schemas.openxmlformats.org/officeDocument/2006/relationships" id="266" r:id="R014f11a758f948ba"/>
    <p:sldId xmlns:r="http://schemas.openxmlformats.org/officeDocument/2006/relationships" id="267" r:id="Rb2ef7be16e114d43"/>
    <p:sldId xmlns:r="http://schemas.openxmlformats.org/officeDocument/2006/relationships" id="268" r:id="Rc6065aec07f241ba"/>
    <p:sldId xmlns:r="http://schemas.openxmlformats.org/officeDocument/2006/relationships" id="269" r:id="R6d119a84cf774daa"/>
    <p:sldId xmlns:r="http://schemas.openxmlformats.org/officeDocument/2006/relationships" id="270" r:id="R3e50181155c94906"/>
    <p:sldId xmlns:r="http://schemas.openxmlformats.org/officeDocument/2006/relationships" id="271" r:id="Rdc21272a3a6f45e0"/>
    <p:sldId xmlns:r="http://schemas.openxmlformats.org/officeDocument/2006/relationships" id="272" r:id="Rf905fe08b91643b4"/>
    <p:sldId xmlns:r="http://schemas.openxmlformats.org/officeDocument/2006/relationships" id="273" r:id="R9c10d91f46444ec9"/>
    <p:sldId xmlns:r="http://schemas.openxmlformats.org/officeDocument/2006/relationships" id="274" r:id="R9e8be8cfa71e433e"/>
    <p:sldId xmlns:r="http://schemas.openxmlformats.org/officeDocument/2006/relationships" id="275" r:id="R635fd4d3b90d4e20"/>
    <p:sldId xmlns:r="http://schemas.openxmlformats.org/officeDocument/2006/relationships" id="276" r:id="R72ce1c25028841b3"/>
    <p:sldId xmlns:r="http://schemas.openxmlformats.org/officeDocument/2006/relationships" id="277" r:id="R4b2b88cf9ecb4c4b"/>
    <p:sldId xmlns:r="http://schemas.openxmlformats.org/officeDocument/2006/relationships" id="278" r:id="Re529c615928646ce"/>
    <p:sldId xmlns:r="http://schemas.openxmlformats.org/officeDocument/2006/relationships" id="279" r:id="R8b1039b87b5a4b83"/>
    <p:sldId xmlns:r="http://schemas.openxmlformats.org/officeDocument/2006/relationships" id="280" r:id="R328c9e5be1fa4a8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f7f3d432b2b4f38" /><Relationship Type="http://schemas.openxmlformats.org/officeDocument/2006/relationships/slideMaster" Target="/ppt/slideMasters/slideMaster1.xml" Id="Re431d2c3b6054c0a" /><Relationship Type="http://schemas.openxmlformats.org/officeDocument/2006/relationships/notesMaster" Target="/ppt/notesMasters/notesMaster1.xml" Id="Rc858abef20044837" /><Relationship Type="http://schemas.openxmlformats.org/officeDocument/2006/relationships/presProps" Target="/ppt/presProps.xml" Id="Rffe3f2d516c54b90" /><Relationship Type="http://schemas.openxmlformats.org/officeDocument/2006/relationships/viewProps" Target="/ppt/viewProps.xml" Id="Ra3aaa37bde8d45b4" /><Relationship Type="http://schemas.openxmlformats.org/officeDocument/2006/relationships/tableStyles" Target="/ppt/tableStyles.xml" Id="R08ab64229d92434e" /><Relationship Type="http://schemas.openxmlformats.org/officeDocument/2006/relationships/slide" Target="/ppt/slides/slide1.xml" Id="Rfdba2e9b15c54201" /><Relationship Type="http://schemas.openxmlformats.org/officeDocument/2006/relationships/slide" Target="/ppt/slides/slide2.xml" Id="R4a8d8d98b42147aa" /><Relationship Type="http://schemas.openxmlformats.org/officeDocument/2006/relationships/slide" Target="/ppt/slides/slide3.xml" Id="R74747cd68a994a8c" /><Relationship Type="http://schemas.openxmlformats.org/officeDocument/2006/relationships/slide" Target="/ppt/slides/slide4.xml" Id="R032c91c6dcbf4250" /><Relationship Type="http://schemas.openxmlformats.org/officeDocument/2006/relationships/slide" Target="/ppt/slides/slide5.xml" Id="R25ccbf8d8ccf41da" /><Relationship Type="http://schemas.openxmlformats.org/officeDocument/2006/relationships/slide" Target="/ppt/slides/slide6.xml" Id="R4205800d6afe4562" /><Relationship Type="http://schemas.openxmlformats.org/officeDocument/2006/relationships/slide" Target="/ppt/slides/slide7.xml" Id="R1d976b15961b4edf" /><Relationship Type="http://schemas.openxmlformats.org/officeDocument/2006/relationships/slide" Target="/ppt/slides/slide8.xml" Id="R2bd927f5d4cd4c50" /><Relationship Type="http://schemas.openxmlformats.org/officeDocument/2006/relationships/slide" Target="/ppt/slides/slide9.xml" Id="R9cee79834d814a0a" /><Relationship Type="http://schemas.openxmlformats.org/officeDocument/2006/relationships/slide" Target="/ppt/slides/slide10.xml" Id="R90a573ca02864028" /><Relationship Type="http://schemas.openxmlformats.org/officeDocument/2006/relationships/slide" Target="/ppt/slides/slide11.xml" Id="R014f11a758f948ba" /><Relationship Type="http://schemas.openxmlformats.org/officeDocument/2006/relationships/slide" Target="/ppt/slides/slide12.xml" Id="Rb2ef7be16e114d43" /><Relationship Type="http://schemas.openxmlformats.org/officeDocument/2006/relationships/slide" Target="/ppt/slides/slide13.xml" Id="Rc6065aec07f241ba" /><Relationship Type="http://schemas.openxmlformats.org/officeDocument/2006/relationships/slide" Target="/ppt/slides/slide14.xml" Id="R6d119a84cf774daa" /><Relationship Type="http://schemas.openxmlformats.org/officeDocument/2006/relationships/slide" Target="/ppt/slides/slide15.xml" Id="R3e50181155c94906" /><Relationship Type="http://schemas.openxmlformats.org/officeDocument/2006/relationships/slide" Target="/ppt/slides/slide16.xml" Id="Rdc21272a3a6f45e0" /><Relationship Type="http://schemas.openxmlformats.org/officeDocument/2006/relationships/slide" Target="/ppt/slides/slide17.xml" Id="Rf905fe08b91643b4" /><Relationship Type="http://schemas.openxmlformats.org/officeDocument/2006/relationships/slide" Target="/ppt/slides/slide18.xml" Id="R9c10d91f46444ec9" /><Relationship Type="http://schemas.openxmlformats.org/officeDocument/2006/relationships/slide" Target="/ppt/slides/slide19.xml" Id="R9e8be8cfa71e433e" /><Relationship Type="http://schemas.openxmlformats.org/officeDocument/2006/relationships/slide" Target="/ppt/slides/slide20.xml" Id="R635fd4d3b90d4e20" /><Relationship Type="http://schemas.openxmlformats.org/officeDocument/2006/relationships/slide" Target="/ppt/slides/slide21.xml" Id="R72ce1c25028841b3" /><Relationship Type="http://schemas.openxmlformats.org/officeDocument/2006/relationships/slide" Target="/ppt/slides/slide22.xml" Id="R4b2b88cf9ecb4c4b" /><Relationship Type="http://schemas.openxmlformats.org/officeDocument/2006/relationships/slide" Target="/ppt/slides/slide23.xml" Id="Re529c615928646ce" /><Relationship Type="http://schemas.openxmlformats.org/officeDocument/2006/relationships/slide" Target="/ppt/slides/slide24.xml" Id="R8b1039b87b5a4b83" /><Relationship Type="http://schemas.openxmlformats.org/officeDocument/2006/relationships/slide" Target="/ppt/slides/slide25.xml" Id="R328c9e5be1fa4a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cf8c74edf34a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0b5d5ec32a3488f" /><Relationship Type="http://schemas.openxmlformats.org/officeDocument/2006/relationships/notesMaster" Target="/ppt/notesMasters/notesMaster1.xml" Id="R6dcd276d0d7c49d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1dcc2943c944705" /><Relationship Type="http://schemas.openxmlformats.org/officeDocument/2006/relationships/notesMaster" Target="/ppt/notesMasters/notesMaster1.xml" Id="R04cdf1c57bdd44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a7408f0fff4a7e" /><Relationship Type="http://schemas.openxmlformats.org/officeDocument/2006/relationships/notesMaster" Target="/ppt/notesMasters/notesMaster1.xml" Id="R4e81642ea7b1434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5e1413ded09435e" /><Relationship Type="http://schemas.openxmlformats.org/officeDocument/2006/relationships/notesMaster" Target="/ppt/notesMasters/notesMaster1.xml" Id="Ra553b04a360c42a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9078d3f1c4b4dc6" /><Relationship Type="http://schemas.openxmlformats.org/officeDocument/2006/relationships/notesMaster" Target="/ppt/notesMasters/notesMaster1.xml" Id="R7b3b6713d078476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67908cffa6d4c7c" /><Relationship Type="http://schemas.openxmlformats.org/officeDocument/2006/relationships/notesMaster" Target="/ppt/notesMasters/notesMaster1.xml" Id="Rc342f59bdd8d4c2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3008a7f82c64105" /><Relationship Type="http://schemas.openxmlformats.org/officeDocument/2006/relationships/notesMaster" Target="/ppt/notesMasters/notesMaster1.xml" Id="Rd891e93a84864a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7bcd60ba5b54944" /><Relationship Type="http://schemas.openxmlformats.org/officeDocument/2006/relationships/notesMaster" Target="/ppt/notesMasters/notesMaster1.xml" Id="Rc3e8039817b94dc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5c4854c977b4bfc" /><Relationship Type="http://schemas.openxmlformats.org/officeDocument/2006/relationships/notesMaster" Target="/ppt/notesMasters/notesMaster1.xml" Id="R19890107184544f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6fd221d721f444e" /><Relationship Type="http://schemas.openxmlformats.org/officeDocument/2006/relationships/notesMaster" Target="/ppt/notesMasters/notesMaster1.xml" Id="Rac4766b56b834f2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d9709c3a1e94564" /><Relationship Type="http://schemas.openxmlformats.org/officeDocument/2006/relationships/notesMaster" Target="/ppt/notesMasters/notesMaster1.xml" Id="Rc3232d901967451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76d59203d81430b" /><Relationship Type="http://schemas.openxmlformats.org/officeDocument/2006/relationships/notesMaster" Target="/ppt/notesMasters/notesMaster1.xml" Id="R90ca9f33b14c41a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eed19f8f99540f8" /><Relationship Type="http://schemas.openxmlformats.org/officeDocument/2006/relationships/notesMaster" Target="/ppt/notesMasters/notesMaster1.xml" Id="R460a91b0f960480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9c0ff19f7654f6a" /><Relationship Type="http://schemas.openxmlformats.org/officeDocument/2006/relationships/notesMaster" Target="/ppt/notesMasters/notesMaster1.xml" Id="R8d84ef0bec5246d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bf1e72a695e4c3c" /><Relationship Type="http://schemas.openxmlformats.org/officeDocument/2006/relationships/notesMaster" Target="/ppt/notesMasters/notesMaster1.xml" Id="Rf3be7eb8f586449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038efaa21a546b1" /><Relationship Type="http://schemas.openxmlformats.org/officeDocument/2006/relationships/notesMaster" Target="/ppt/notesMasters/notesMaster1.xml" Id="Re114963dfae0473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f80e4cf583843e1" /><Relationship Type="http://schemas.openxmlformats.org/officeDocument/2006/relationships/notesMaster" Target="/ppt/notesMasters/notesMaster1.xml" Id="R7e3be40a198c41d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70320f3432e40c6" /><Relationship Type="http://schemas.openxmlformats.org/officeDocument/2006/relationships/notesMaster" Target="/ppt/notesMasters/notesMaster1.xml" Id="R72c74639d62347f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d2da1105d984667" /><Relationship Type="http://schemas.openxmlformats.org/officeDocument/2006/relationships/notesMaster" Target="/ppt/notesMasters/notesMaster1.xml" Id="R6098b0c0b9c64f8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23aaa85c59f47d1" /><Relationship Type="http://schemas.openxmlformats.org/officeDocument/2006/relationships/notesMaster" Target="/ppt/notesMasters/notesMaster1.xml" Id="R09fca37fef2b4ce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970b8f6c34f443c" /><Relationship Type="http://schemas.openxmlformats.org/officeDocument/2006/relationships/notesMaster" Target="/ppt/notesMasters/notesMaster1.xml" Id="Rd9ed06dc4a064e4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264657f317646f8" /><Relationship Type="http://schemas.openxmlformats.org/officeDocument/2006/relationships/notesMaster" Target="/ppt/notesMasters/notesMaster1.xml" Id="R94f37847cac240a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0e76079b2344566" /><Relationship Type="http://schemas.openxmlformats.org/officeDocument/2006/relationships/notesMaster" Target="/ppt/notesMasters/notesMaster1.xml" Id="Rea2f1b14bfa9411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99ebf95f96548f8" /><Relationship Type="http://schemas.openxmlformats.org/officeDocument/2006/relationships/notesMaster" Target="/ppt/notesMasters/notesMaster1.xml" Id="Rc3924cc3b57f490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b525ba2517a4cf9" /><Relationship Type="http://schemas.openxmlformats.org/officeDocument/2006/relationships/notesMaster" Target="/ppt/notesMasters/notesMaster1.xml" Id="R1d81e96711f4447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Deschidere: cere un exemplu de simptom relevant pentru modul. Leagă răspunsul de metoda din Modulul 1.</a:t>
            </a:r>
            <a:endParaRPr/>
          </a:p>
          <a:p xmlns:a="http://schemas.openxmlformats.org/drawingml/2006/main">
            <a:r>
              <a:t>Imagine de fundal și design preluate din prezentarea Modulului 1 furnizată de utilizator.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 minute pentru deschidere, obiective, organizarea echipelor și pregătire.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Durata de 70 min include demonstrația și exercițiul. Practica ghidată însumează 310 minute: 5 × 50 + 60. Pauzele nu intră în cele 480 minute. La Modulul 12, cazul integrat este proba practică evaluată.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Instructor: pregătește un vehicul cunoscut bun sau un banc. Defectele se introduc reversibil numai în condiții controlate. Echipe de 3–4 persoane: operator, observator, responsabil de documentare. Rotește rolurile.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Concepte: Rezervorul și filtrul alimentează pompa de înaltă. Configurația joasei presiuni diferă între sisteme. Railul acumulează combustibil sub presiune. Retururile și regulatoarele influențează bilanțul.</a:t>
            </a:r>
            <a:endParaRPr/>
          </a:p>
          <a:p xmlns:a="http://schemas.openxmlformats.org/drawingml/2006/main">
            <a:r>
              <a:t>Întrebare: De ce verifici joasa presiune înainte de pompa HP?</a:t>
            </a:r>
            <a:endParaRPr/>
          </a:p>
          <a:p xmlns:a="http://schemas.openxmlformats.org/drawingml/2006/main">
            <a:r>
              <a:t>Răspuns: Pompa HP depinde de alimentarea corectă cu combustibil și de absența restricțiilor.</a:t>
            </a:r>
            <a:endParaRPr/>
          </a:p>
          <a:p xmlns:a="http://schemas.openxmlformats.org/drawingml/2006/main">
            <a:r>
              <a:t>Verificarea reviziei este prioritară. Un filtru nepotrivit poate limita alimentarea. P0087 nu condamnă direct pompa de înaltă. Rezultatele se raportează la condițiile OEM.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Verificarea reviziei este prioritară. Un filtru nepotrivit poate limita alimentarea. P0087 nu condamnă direct pompa de înaltă. Rezultatele se raportează la condițiile OEM.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Verificarea reviziei este prioritară.</a:t>
            </a:r>
            <a:endParaRPr/>
          </a:p>
          <a:p xmlns:a="http://schemas.openxmlformats.org/drawingml/2006/main">
            <a:r>
              <a:t>2. Un filtru nepotrivit poate limita alimentarea.</a:t>
            </a:r>
            <a:endParaRPr/>
          </a:p>
          <a:p xmlns:a="http://schemas.openxmlformats.org/drawingml/2006/main">
            <a:r>
              <a:t>3. P0087 nu condamnă direct pompa de înaltă.</a:t>
            </a:r>
            <a:endParaRPr/>
          </a:p>
          <a:p xmlns:a="http://schemas.openxmlformats.org/drawingml/2006/main">
            <a:r>
              <a:t>4. Rezultatele se raportează la condițiile OEM.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Corelezi presiunea cu turația și autorizarea.</a:t>
            </a:r>
            <a:endParaRPr/>
          </a:p>
          <a:p xmlns:a="http://schemas.openxmlformats.org/drawingml/2006/main">
            <a:r>
              <a:t>Explicație și răspuns orientativ: Turație, tensiune, sincronizare, autorizare și presiune cerută, dacă este disponibilă.</a:t>
            </a:r>
            <a:endParaRPr/>
          </a:p>
          <a:p xmlns:a="http://schemas.openxmlformats.org/drawingml/2006/main">
            <a:r>
              <a:t>Discută: Valoarea se compară cu sistemul concret. Turația și tensiunea pot fi cauza inițială. Un PID substituit trebuie recunoscut. Se testează apoi pierderile și controlul presiunii.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Valoarea se compară cu sistemul concret. Turația și tensiunea pot fi cauza inițială. Un PID substituit trebuie recunoscut. Se testează apoi pierderile și controlul presiunii.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Valoarea se compară cu sistemul concret.</a:t>
            </a:r>
            <a:endParaRPr/>
          </a:p>
          <a:p xmlns:a="http://schemas.openxmlformats.org/drawingml/2006/main">
            <a:r>
              <a:t>2. Turația și tensiunea pot fi cauza inițială.</a:t>
            </a:r>
            <a:endParaRPr/>
          </a:p>
          <a:p xmlns:a="http://schemas.openxmlformats.org/drawingml/2006/main">
            <a:r>
              <a:t>3. Un PID substituit trebuie recunoscut.</a:t>
            </a:r>
            <a:endParaRPr/>
          </a:p>
          <a:p xmlns:a="http://schemas.openxmlformats.org/drawingml/2006/main">
            <a:r>
              <a:t>4. Se testează apoi pierderile și controlul presiunii.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Interpretezi returul fără să confunzi corecția cu verdictul.</a:t>
            </a:r>
            <a:endParaRPr/>
          </a:p>
          <a:p xmlns:a="http://schemas.openxmlformats.org/drawingml/2006/main">
            <a:r>
              <a:t>Explicație și răspuns orientativ: Nu. Se verifică injectorul, compresia și condițiile care afectează contribuția cilindrului.</a:t>
            </a:r>
            <a:endParaRPr/>
          </a:p>
          <a:p xmlns:a="http://schemas.openxmlformats.org/drawingml/2006/main">
            <a:r>
              <a:t>Discută: Media celorlalte este 12 ml. Diferența este 34 ml. Diferența justifică investigația injectorului 4. Verdictul cere procedura și limita sistemului.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Datele complete ale scenariului: Exemplu pe banc, interval identic. Injectoare 1, 2, 3: 12, 11, 13 ml. Injector 4: 46 ml. Limita OEM nu este furnizată în exemplu.</a:t>
            </a:r>
            <a:endParaRPr/>
          </a:p>
          <a:p xmlns:a="http://schemas.openxmlformats.org/drawingml/2006/main">
            <a:r>
              <a:t>Media celorlalte este 12 ml. Diferența este 34 ml. Diferența justifică investigația injectorului 4. Verdictul cere procedura și limita sistemului.</a:t>
            </a:r>
            <a:endParaRPr/>
          </a:p>
          <a:p xmlns:a="http://schemas.openxmlformats.org/drawingml/2006/main">
            <a:r>
              <a:t>Grafic cu date didactice originale, fără valoare de specificație. Același interval de test. Limita OEM se verifică separat. Date didactice.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Media celorlalte este 12 ml.</a:t>
            </a:r>
            <a:endParaRPr/>
          </a:p>
          <a:p xmlns:a="http://schemas.openxmlformats.org/drawingml/2006/main">
            <a:r>
              <a:t>2. Diferența este 34 ml.</a:t>
            </a:r>
            <a:endParaRPr/>
          </a:p>
          <a:p xmlns:a="http://schemas.openxmlformats.org/drawingml/2006/main">
            <a:r>
              <a:t>3. Diferența justifică investigația injectorului 4.</a:t>
            </a:r>
            <a:endParaRPr/>
          </a:p>
          <a:p xmlns:a="http://schemas.openxmlformats.org/drawingml/2006/main">
            <a:r>
              <a:t>4. Verdictul cere procedura și limita sistemului.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Separi comanda de dozare de măsurarea presiunii.</a:t>
            </a:r>
            <a:endParaRPr/>
          </a:p>
          <a:p xmlns:a="http://schemas.openxmlformats.org/drawingml/2006/main">
            <a:r>
              <a:t>Explicație și răspuns orientativ: Nu. Strategia, polaritatea și definiția PID diferă între sisteme.</a:t>
            </a:r>
            <a:endParaRPr/>
          </a:p>
          <a:p xmlns:a="http://schemas.openxmlformats.org/drawingml/2006/main">
            <a:r>
              <a:t>Discută: Ordinea temporală ajută ipoteza. Rata mică a PID-urilor poate inversa aparent ordinea. Confirmi semnalul prin măsurare potrivită. Nu aplici direct 12 V pe IMV/SCV.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Ordinea temporală ajută ipoteza. Rata mică a PID-urilor poate inversa aparent ordinea. Confirmi semnalul prin măsurare potrivită. Nu aplici direct 12 V pe IMV/SCV.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Ordinea temporală ajută ipoteza.</a:t>
            </a:r>
            <a:endParaRPr/>
          </a:p>
          <a:p xmlns:a="http://schemas.openxmlformats.org/drawingml/2006/main">
            <a:r>
              <a:t>2. Rata mică a PID-urilor poate inversa aparent ordinea.</a:t>
            </a:r>
            <a:endParaRPr/>
          </a:p>
          <a:p xmlns:a="http://schemas.openxmlformats.org/drawingml/2006/main">
            <a:r>
              <a:t>3. Confirmi semnalul prin măsurare potrivită.</a:t>
            </a:r>
            <a:endParaRPr/>
          </a:p>
          <a:p xmlns:a="http://schemas.openxmlformats.org/drawingml/2006/main">
            <a:r>
              <a:t>4. Nu aplici direct 12 V pe IMV/SCV.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Testezi sistemul de aer la lipsă de putere.</a:t>
            </a:r>
            <a:endParaRPr/>
          </a:p>
          <a:p xmlns:a="http://schemas.openxmlformats.org/drawingml/2006/main">
            <a:r>
              <a:t>Explicație și răspuns orientativ: Nu. Trebuie verificate etanșeitatea, comanda, senzorii și restricțiile sistemului.</a:t>
            </a:r>
            <a:endParaRPr/>
          </a:p>
          <a:p xmlns:a="http://schemas.openxmlformats.org/drawingml/2006/main">
            <a:r>
              <a:t>Discută: Etanșeitatea verifică traseul de aer. Comanda și cursa verifică actuatorul. Inspecția mecanică urmează dovezilor. Presiunea de test nu se improvizează.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MAF</a:t>
            </a:r>
            <a:endParaRPr/>
          </a:p>
          <a:p xmlns:a="http://schemas.openxmlformats.org/drawingml/2006/main">
            <a:r>
              <a:t>https://www.hella.com/techworld/uk/technical/sensors-and-actuators/check-air-mass-sensor/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Etanșeitatea verifică traseul de aer. Comanda și cursa verifică actuatorul. Inspecția mecanică urmează dovezilor. Presiunea de test nu se improvizează.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MAF</a:t>
            </a:r>
            <a:endParaRPr/>
          </a:p>
          <a:p xmlns:a="http://schemas.openxmlformats.org/drawingml/2006/main">
            <a:r>
              <a:t>https://www.hella.com/techworld/uk/technical/sensors-and-actuators/check-air-mass-sensor/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Etanșeitatea verifică traseul de aer.</a:t>
            </a:r>
            <a:endParaRPr/>
          </a:p>
          <a:p xmlns:a="http://schemas.openxmlformats.org/drawingml/2006/main">
            <a:r>
              <a:t>2. Comanda și cursa verifică actuatorul.</a:t>
            </a:r>
            <a:endParaRPr/>
          </a:p>
          <a:p xmlns:a="http://schemas.openxmlformats.org/drawingml/2006/main">
            <a:r>
              <a:t>3. Inspecția mecanică urmează dovezilor.</a:t>
            </a:r>
            <a:endParaRPr/>
          </a:p>
          <a:p xmlns:a="http://schemas.openxmlformats.org/drawingml/2006/main">
            <a:r>
              <a:t>4. Presiunea de test nu se improvizează.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verificarea MAF</a:t>
            </a:r>
            <a:endParaRPr/>
          </a:p>
          <a:p xmlns:a="http://schemas.openxmlformats.org/drawingml/2006/main">
            <a:r>
              <a:t>https://www.hella.com/techworld/uk/technical/sensors-and-actuators/check-air-mass-sensor/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PREGĂTIRE INSTRUCTOR</a:t>
            </a:r>
            <a:endParaRPr/>
          </a:p>
          <a:p xmlns:a="http://schemas.openxmlformats.org/drawingml/2006/main">
            <a:r>
              <a:t>Folosește cazul propus sau un caz echivalent al vehiculului de instruire. Pregătește un set cunoscut de dovezi și ascunde cauza până la susținere.</a:t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>Nu evalua viteza în detrimentul justificării.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 propus pentru acest curs, fără echivalență cu o certificare externă. Pentru fiecare criteriu: 0 absent, 1–2 incomplet, 3 corect cu omisiuni minore, 4 complet și verificabil. Dacă proba se oprește din motive de siguranță, se reia numai după instruire și reevaluare.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BAREM, 10 PUNCTE</a:t>
            </a:r>
            <a:endParaRPr/>
          </a:p>
          <a:p xmlns:a="http://schemas.openxmlformats.org/drawingml/2006/main">
            <a:r>
              <a:t>1. Pompa HP depinde de alimentarea corectă cu combustibil și de absența restricțiilor. (2 p)</a:t>
            </a:r>
            <a:endParaRPr/>
          </a:p>
          <a:p xmlns:a="http://schemas.openxmlformats.org/drawingml/2006/main">
            <a:r>
              <a:t>2. Turație, tensiune, sincronizare, autorizare și presiune cerută, dacă este disponibilă. (2 p)</a:t>
            </a:r>
            <a:endParaRPr/>
          </a:p>
          <a:p xmlns:a="http://schemas.openxmlformats.org/drawingml/2006/main">
            <a:r>
              <a:t>3. Nu. Se verifică injectorul, compresia și condițiile care afectează contribuția cilindrului. (2 p)</a:t>
            </a:r>
            <a:endParaRPr/>
          </a:p>
          <a:p xmlns:a="http://schemas.openxmlformats.org/drawingml/2006/main">
            <a:r>
              <a:t>4. Nu. Strategia, polaritatea și definiția PID diferă între sisteme. (2 p)</a:t>
            </a:r>
            <a:endParaRPr/>
          </a:p>
          <a:p xmlns:a="http://schemas.openxmlformats.org/drawingml/2006/main">
            <a:r>
              <a:t>5. Nu. Trebuie verificate etanșeitatea, comanda, senzorii și restricțiile sistemului. (2 p)</a:t>
            </a:r>
            <a:endParaRPr/>
          </a:p>
          <a:p xmlns:a="http://schemas.openxmlformats.org/drawingml/2006/main">
            <a:r>
              <a:t>Acordă 1 punct pentru ideea corectă și 1 punct pentru explicație sau aplicare. Nu cere formularea exactă.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 orientativ: Media celorlalte este 12 ml. Diferența este 34 ml. Diferența justifică investigația injectorului 4. Verdictul cere procedura și limita sistemului.</a:t>
            </a:r>
            <a:endParaRPr/>
          </a:p>
          <a:p xmlns:a="http://schemas.openxmlformats.org/drawingml/2006/main">
            <a:r>
              <a:t>Teste relevante: Verifică echipamentul și metoda. Compară volumele și repetabilitatea. Consultă limita și condițiile OEM. Confirmă influența asupra presiunii rail.</a:t>
            </a:r>
            <a:endParaRPr/>
          </a:p>
          <a:p xmlns:a="http://schemas.openxmlformats.org/drawingml/2006/main">
            <a:r>
              <a:t>Barem: două ipoteze, câte 1 p. Două teste descrise cu condiții, câte 2 p. Concluzie prudentă și limite, 2 p. Verificare în condițiile inițiale, 2 p. Acceptă o altă explicație tehnică dacă este susținută de probe.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Pompa HP depinde de alimentarea corectă cu combustibil și de absența restricțiilor.</a:t>
            </a:r>
            <a:endParaRPr/>
          </a:p>
          <a:p xmlns:a="http://schemas.openxmlformats.org/drawingml/2006/main">
            <a:r>
              <a:t>2. Turație, tensiune, sincronizare, autorizare și presiune cerută, dacă este disponibilă.</a:t>
            </a:r>
            <a:endParaRPr/>
          </a:p>
          <a:p xmlns:a="http://schemas.openxmlformats.org/drawingml/2006/main">
            <a:r>
              <a:t>3. Nu. Se verifică injectorul, compresia și condițiile care afectează contribuția cilindrului.</a:t>
            </a:r>
            <a:endParaRPr/>
          </a:p>
          <a:p xmlns:a="http://schemas.openxmlformats.org/drawingml/2006/main">
            <a:r>
              <a:t>4. Nu. Strategia, polaritatea și definiția PID diferă între sisteme.</a:t>
            </a:r>
            <a:endParaRPr/>
          </a:p>
          <a:p xmlns:a="http://schemas.openxmlformats.org/drawingml/2006/main">
            <a:r>
              <a:t>5. Nu. Trebuie verificate etanșeitatea, comanda, senzorii și restricțiile sistemului.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</a:t>
            </a:r>
            <a:endParaRPr/>
          </a:p>
          <a:p xmlns:a="http://schemas.openxmlformats.org/drawingml/2006/main">
            <a:r>
              <a:t>Delphi: diagnosticul injectoarelor Common Rail</a:t>
            </a:r>
            <a:endParaRPr/>
          </a:p>
          <a:p xmlns:a="http://schemas.openxmlformats.org/drawingml/2006/main">
            <a:r>
              <a:t>https://www.delphiautoparts.com/en-gb/products-and-technologies/gasoline-fuel-systems/fuel-injection-system/petrol-fuel-injection/best-practice-advice-for-servicing-common-rail-injectors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verificarea MAF</a:t>
            </a:r>
            <a:endParaRPr/>
          </a:p>
          <a:p xmlns:a="http://schemas.openxmlformats.org/drawingml/2006/main">
            <a:r>
              <a:t>https://www.hella.com/techworld/uk/technical/sensors-and-actuators/check-air-mass-sensor/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Consultate la 24.09.2026. Sursa BAR explică funcții OBD. Nu se transferă cerințele inspecției din California în România sau Spania.</a:t>
            </a:r>
            <a:endParaRPr/>
          </a:p>
          <a:p xmlns:a="http://schemas.openxmlformats.org/drawingml/2006/main">
            <a:r>
              <a:t>Designul, imaginea de fundal, fonturile și structura panourilor provin din Modulul 1 furnizat de utilizator. Conținutul scenariilor este elaborat pentru acest curs.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7e50bc897f4024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424796cfff84355" /><Relationship Type="http://schemas.openxmlformats.org/officeDocument/2006/relationships/slideLayout" Target="/ppt/slideLayouts/slideLayout1.xml" Id="R0481e402a4d3452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481e402a4d3452c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2a1abea6564239" /><Relationship Type="http://schemas.openxmlformats.org/officeDocument/2006/relationships/image" Target="/ppt/media/image.png" Id="Rdd4bc09341124cd1" /><Relationship Type="http://schemas.openxmlformats.org/officeDocument/2006/relationships/notesSlide" Target="/ppt/notesSlides/notesSlide1.xml" Id="Rdc3c66ba089348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6285b2fd904a5c" /><Relationship Type="http://schemas.openxmlformats.org/officeDocument/2006/relationships/notesSlide" Target="/ppt/notesSlides/notesSlide2.xml" Id="R6ac5963849a44d6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196d51c44348dd" /><Relationship Type="http://schemas.openxmlformats.org/officeDocument/2006/relationships/notesSlide" Target="/ppt/notesSlides/notesSlide3.xml" Id="Rb1d60dc5ca0348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7e2eb87fcb4685" /><Relationship Type="http://schemas.openxmlformats.org/officeDocument/2006/relationships/notesSlide" Target="/ppt/notesSlides/notesSlide4.xml" Id="R3629e8ccde904d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ab104d032e4de6" /><Relationship Type="http://schemas.openxmlformats.org/officeDocument/2006/relationships/notesSlide" Target="/ppt/notesSlides/notesSlide5.xml" Id="Ra602aafaca384e6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d49bace79a4364" /><Relationship Type="http://schemas.openxmlformats.org/officeDocument/2006/relationships/notesSlide" Target="/ppt/notesSlides/notesSlide6.xml" Id="R007f08bf461a4b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8fc105248c4c21" /><Relationship Type="http://schemas.openxmlformats.org/officeDocument/2006/relationships/notesSlide" Target="/ppt/notesSlides/notesSlide7.xml" Id="R0e667dcbb7c948d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dcea78f56549d5" /><Relationship Type="http://schemas.openxmlformats.org/officeDocument/2006/relationships/notesSlide" Target="/ppt/notesSlides/notesSlide8.xml" Id="Ra0e5a7e1373b4ff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74cbfa99174046" /><Relationship Type="http://schemas.openxmlformats.org/officeDocument/2006/relationships/notesSlide" Target="/ppt/notesSlides/notesSlide9.xml" Id="R14cee88676f1469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46a3040dbf4fef" /><Relationship Type="http://schemas.openxmlformats.org/officeDocument/2006/relationships/notesSlide" Target="/ppt/notesSlides/notesSlide10.xml" Id="Rd6d927d03fcb4fb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c2e62790334da2" /><Relationship Type="http://schemas.openxmlformats.org/officeDocument/2006/relationships/notesSlide" Target="/ppt/notesSlides/notesSlide11.xml" Id="Rd0836d751ea943d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1958d308c34f51" /><Relationship Type="http://schemas.openxmlformats.org/officeDocument/2006/relationships/chart" Target="/ppt/slides/charts/chart1.xml" Id="R7637cfc3115b4b1c" /><Relationship Type="http://schemas.openxmlformats.org/officeDocument/2006/relationships/notesSlide" Target="/ppt/notesSlides/notesSlide12.xml" Id="Rc63f7c01429d48d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aa5de4cbf54ddd" /><Relationship Type="http://schemas.openxmlformats.org/officeDocument/2006/relationships/notesSlide" Target="/ppt/notesSlides/notesSlide13.xml" Id="R88e8c9fc88304af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52318be04342ad" /><Relationship Type="http://schemas.openxmlformats.org/officeDocument/2006/relationships/notesSlide" Target="/ppt/notesSlides/notesSlide14.xml" Id="Rf32ff0f815484f5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a6e34279c6437b" /><Relationship Type="http://schemas.openxmlformats.org/officeDocument/2006/relationships/notesSlide" Target="/ppt/notesSlides/notesSlide15.xml" Id="Re0b62d85c03f4f6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1cbdf27bce499a" /><Relationship Type="http://schemas.openxmlformats.org/officeDocument/2006/relationships/notesSlide" Target="/ppt/notesSlides/notesSlide16.xml" Id="R335e3e5554fb424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f665f480294a2a" /><Relationship Type="http://schemas.openxmlformats.org/officeDocument/2006/relationships/notesSlide" Target="/ppt/notesSlides/notesSlide17.xml" Id="R2a3ca9e187e6499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efaf15442a4a4d" /><Relationship Type="http://schemas.openxmlformats.org/officeDocument/2006/relationships/notesSlide" Target="/ppt/notesSlides/notesSlide18.xml" Id="R971ea16a8b924bd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54226386c74d22" /><Relationship Type="http://schemas.openxmlformats.org/officeDocument/2006/relationships/notesSlide" Target="/ppt/notesSlides/notesSlide19.xml" Id="Rd0f128a3a4d24fb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414e9560ab4fa9" /><Relationship Type="http://schemas.openxmlformats.org/officeDocument/2006/relationships/notesSlide" Target="/ppt/notesSlides/notesSlide20.xml" Id="Rf2d7a30b6469486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34d1cd5e004b23" /><Relationship Type="http://schemas.openxmlformats.org/officeDocument/2006/relationships/notesSlide" Target="/ppt/notesSlides/notesSlide21.xml" Id="Rfb53a6ccdec1427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7ee40ffc1d4480" /><Relationship Type="http://schemas.openxmlformats.org/officeDocument/2006/relationships/notesSlide" Target="/ppt/notesSlides/notesSlide22.xml" Id="R4f6edf997ea3457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4c84c049b14bf8" /><Relationship Type="http://schemas.openxmlformats.org/officeDocument/2006/relationships/notesSlide" Target="/ppt/notesSlides/notesSlide23.xml" Id="R24e93c751e204e9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1852bc65e644cc" /><Relationship Type="http://schemas.openxmlformats.org/officeDocument/2006/relationships/notesSlide" Target="/ppt/notesSlides/notesSlide24.xml" Id="R6337a509485e4a9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501f82b2e448fb" /><Relationship Type="http://schemas.openxmlformats.org/officeDocument/2006/relationships/notesSlide" Target="/ppt/notesSlides/notesSlide25.xml" Id="R983b851a08424e79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425" b="1">
                <a:solidFill>
                  <a:srgbClr val="EAF3F8"/>
                </a:solidFill>
                <a:latin typeface="Aptos"/>
                <a:ea typeface="Aptos"/>
                <a:cs typeface="Aptos"/>
              </a:rPr>
              <a:t>Volum de retur (ml)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25" b="1">
              <a:solidFill>
                <a:srgbClr val="EAF3F8"/>
              </a:solidFill>
              <a:latin typeface="Aptos"/>
              <a:ea typeface="Aptos"/>
              <a:cs typeface="Aptos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v>Volum de retur (ml)</c:v>
          </c:tx>
          <c:spPr>
            <a:solidFill xmlns:a="http://schemas.openxmlformats.org/drawingml/2006/main">
              <a:srgbClr val="10C1E6"/>
            </a:solidFill>
          </c:spPr>
          <c:cat>
            <c:strRef>
              <c:f>'Chart Data'!$A$2:$A$5</c:f>
              <c:strCache>
                <c:ptCount val="4"/>
                <c:pt idx="0">
                  <c:v>Inj. 1</c:v>
                </c:pt>
                <c:pt idx="1">
                  <c:v>Inj. 2</c:v>
                </c:pt>
                <c:pt idx="2">
                  <c:v>Inj. 3</c:v>
                </c:pt>
                <c:pt idx="3">
                  <c:v>Inj. 4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13</c:v>
                </c:pt>
                <c:pt idx="3">
                  <c:v>46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>
                  <a:solidFill>
                    <a:srgbClr val="EAF3F8"/>
                  </a:solidFill>
                  <a:latin typeface="Aptos"/>
                  <a:ea typeface="Aptos"/>
                  <a:cs typeface="Apto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8CAABB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</a:p>
        </c:txPr>
        <c:crossAx val="48672768"/>
      </c:catAx>
      <c:valAx>
        <c:axId val="48672768"/>
        <c:scaling>
          <c:orientation val="minMax"/>
          <c:max val="50"/>
          <c:min val="0"/>
        </c:scaling>
        <c:delete val="0"/>
        <c:axPos val="l"/>
        <c:majorGridlines>
          <c:spPr>
            <a:ln xmlns:a="http://schemas.openxmlformats.org/drawingml/2006/main" w="4763">
              <a:solidFill>
                <a:srgbClr val="315365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112C3B"/>
        </a:solidFill>
      </c:spPr>
    </c:plotArea>
    <c:plotVisOnly val="1"/>
  </c:chart>
  <c:spPr>
    <a:solidFill xmlns:a="http://schemas.openxmlformats.org/drawingml/2006/main">
      <a:srgbClr val="112C3B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4bc09341124cd1"/>
          <a:srcRect xmlns:a="http://schemas.openxmlformats.org/drawingml/2006/main" l="0" t="25" r="0" b="25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E9837BB6-3CA0-43C4-8D71-CCBFA572F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A0E8AFF4-27A1-4B55-A42B-C8E6F63F4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8872"/>
            <a:ext cx="6492240" cy="6739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927">
              <a:alpha val="95000"/>
            </a:srgbClr>
          </a:solidFill>
          <a:ln xmlns:a="http://schemas.openxmlformats.org/drawingml/2006/main" w="12700">
            <a:solidFill>
              <a:srgbClr val="071927">
                <a:alpha val="0"/>
              </a:srgbClr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63EBDCA6-9387-4CBC-96D2-B580BDFA6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5880"/>
            <a:ext cx="3840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MODULUL 7</a:t>
            </a:r>
            <a:endParaRPr sz="2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ABC60304-4D73-48FF-A4B8-EA475ED67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5486400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Diesel</a:t>
            </a:r>
            <a:endParaRPr sz="3400"/>
          </a:p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Common Rail</a:t>
            </a:r>
            <a:endParaRPr sz="34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7B5EE2FE-5870-4F38-8225-2C16AFAF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286125"/>
            <a:ext cx="53035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0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60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Diagnosticarea pornirii grele și a lipsei de putere prin corelarea aerului cu alimentarea.</a:t>
            </a:r>
            <a:endParaRPr sz="17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062B7E92-3B46-4759-A321-E6060975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24528"/>
            <a:ext cx="141732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B020">
              <a:alpha val="85000"/>
            </a:srgbClr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E9B0A40A-4811-407A-A216-B2BF37B64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4293108"/>
            <a:ext cx="127101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8 ore de instruire</a:t>
            </a:r>
            <a:endParaRPr sz="88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B4A941D4-4B99-4D90-A094-C30CB47B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4224528"/>
            <a:ext cx="182880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9C8F4">
              <a:alpha val="85000"/>
            </a:srgbClr>
          </a:solidFill>
          <a:ln xmlns:a="http://schemas.openxmlformats.org/drawingml/2006/main"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0350C4A2-F6C0-41A0-9209-C89A93163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4872" y="4293108"/>
            <a:ext cx="16824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 lecții + practică</a:t>
            </a:r>
            <a:endParaRPr sz="88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5848E989-3226-4412-B64B-B00950C81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224528"/>
            <a:ext cx="20116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39D98A">
              <a:alpha val="85000"/>
            </a:srgbClr>
          </a:solidFill>
          <a:ln xmlns:a="http://schemas.openxmlformats.org/drawingml/2006/main"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B4D00703-A79A-425A-A3F4-805EDBA88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4293108"/>
            <a:ext cx="1865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metodă + dovezi + verificare</a:t>
            </a:r>
            <a:endParaRPr sz="88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895E6AF5-0373-47C9-B270-C26F58280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01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4531045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8CCCCE7-FD8E-473B-887C-89C8E6CD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5036F60-0399-40F6-94B8-7E3A04F7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Obiectivele modulului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7437DE0-B257-4CE5-A7D7-8393F9E99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La final, cursantul demonstrează competențele printr-un caz practic.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28F9797-6D20-479A-95C1-F7BB549FB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3D69BA1-CB5C-4AC1-A0CA-971641BFC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8D98C5E-677C-48B5-AAE9-EE10DAB6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0761774-6D7F-46CD-BE86-8F628204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Lecție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A97C9FF-EC27-42DC-91A9-64827261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Rezultat observabil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4AF915C-9E33-46CB-9C9F-4269B78E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8D04163-E408-47A0-BFF1-C106FEEC0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Circuitul combustibilului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E47BB1B-85E6-4C18-B643-2C7AF53A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alimentarea joasă de generarea presiunii rail.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F21249A-659D-4DA7-9A4C-7C192F9E8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B75B6F9-8416-4CA3-A8F9-BA12E6B4B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No-start și presiune la pornire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237541D-46E1-4539-93D8-9309F7A5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presiunea cu turația și autorizarea.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CEBB960-3FF5-44CB-A1D3-D20A216E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87705BB-3F8F-4B25-BF1C-7F5AB2F68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Injectoare și test de retur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B4694CC-51EE-44AF-A8F1-4B974791E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Interpretezi returul fără să confunzi corecția cu verdictul.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1977DFD8-A97E-4459-AA99-2496F7A5F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D2F08FF-914D-49D8-904C-395A3803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Reglarea presiunii și senzorul rail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4A7F096-B6C8-4493-9843-3F63222C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comanda de dozare de măsurarea presiunii.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F2CB7EC6-4741-4E87-9072-E2889080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4251884-6EC0-4646-AF5C-5EFA67A1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Aer, turbo și EGR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16C0945-29E5-4220-962C-7E97342D7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Testezi sistemul de aer la lipsă de putere.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FB8FD9EC-9C60-4608-9EC9-034CF1864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FB3C2B8-A35B-4211-A861-6941D586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Fiecare concluzie trebuie susținută printr-un test și o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4947835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8CCCCE7-FD8E-473B-887C-89C8E6CD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5036F60-0399-40F6-94B8-7E3A04F7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Programul de instruire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7437DE0-B257-4CE5-A7D7-8393F9E99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480 minute de instruire. Pauzele se adaugă separat.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28F9797-6D20-479A-95C1-F7BB549FB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3D69BA1-CB5C-4AC1-A0CA-971641BFC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8D98C5E-677C-48B5-AAE9-EE10DAB6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0761774-6D7F-46CD-BE86-8F628204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Secțiune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A97C9FF-EC27-42DC-91A9-64827261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Durată și activitate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4AF915C-9E33-46CB-9C9F-4269B78E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8D04163-E408-47A0-BFF1-C106FEEC0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E47BB1B-85E6-4C18-B643-2C7AF53A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obiective, echipament și reguli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F21249A-659D-4DA7-9A4C-7C192F9E8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B75B6F9-8416-4CA3-A8F9-BA12E6B4B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Lecțiile 1–5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237541D-46E1-4539-93D8-9309F7A5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 × 70 min = 350 min: concepte, demonstrații și exerciții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CEBB960-3FF5-44CB-A1D3-D20A216E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87705BB-3F8F-4B25-BF1C-7F5AB2F68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B4694CC-51EE-44AF-A8F1-4B974791E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60 min: diagnostic în echipă și predarea dovezilor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1977DFD8-A97E-4459-AA99-2496F7A5F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D2F08FF-914D-49D8-904C-395A3803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 scurtă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4A7F096-B6C8-4493-9843-3F63222C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30 min: cinci întrebări și un mini-caz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F2CB7EC6-4741-4E87-9072-E2889080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4251884-6EC0-4646-AF5C-5EFA67A1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16C0945-29E5-4220-962C-7E97342D7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justificarea răspunsurilor și pașii următori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FB8FD9EC-9C60-4608-9EC9-034CF1864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FB3C2B8-A35B-4211-A861-6941D586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 fiecare lecție: 20 min concepte, 15 min demonstrație, 35 min exercițiu.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4947835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Pregătirea lucrului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Condițiile de test se stabilesc înainte de conectarea aparaturii.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Echipament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Tester, echipament compatibil pentru joasă presiune și retur, multimetru, osciloscop, documentație a sistemului.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Reguli pentru acest modul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Conductele de înaltă presiune nu se slăbesc în funcționare. Nu căuta scurgeri cu mâna. Depresurizarea, curățenia și testele de retur respectă procedura sistemului.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Valorile de service, pinii și procedurile se verifică pentru vehiculul concret.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4BB5AD7-906E-41BA-A3A2-C796D7939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740608D-DF9E-4E3D-ABC0-BD6F95373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1: Circuitul combustibilului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157BCFF-C33C-4950-8439-373349E6C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Relațiile se verifică în schema vehiculului.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F7519ED-7884-4DD1-A61B-8751A26AF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BBA27B4-9F1A-4468-AD6A-B452E3191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6B6EF0D-C38A-4A33-AB23-8BA056A62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1760" y="2788920"/>
            <a:ext cx="5029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F36690D5-7348-4D8C-B04A-68D3B76E0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788920"/>
            <a:ext cx="5029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00F4D231-1AEF-429F-84E3-0CBC924A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0" y="2788920"/>
            <a:ext cx="5029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D226C7C-51EE-483F-B445-A048F7F78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8280" y="2788920"/>
            <a:ext cx="5029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6853AF1-3C9D-42AD-851E-15620D9DE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148840"/>
            <a:ext cx="2148840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173548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37FAD90-E937-4651-BF1E-6F293BD9B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95728"/>
            <a:ext cx="187452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Joasă presiune</a:t>
            </a:r>
            <a:endParaRPr sz="16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B51B2163-C2EB-4630-9005-6D218ECE0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761488"/>
            <a:ext cx="1810512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Rezervor, filtrare și alimentare</a:t>
            </a:r>
            <a:endParaRPr sz="10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8C104212-A2A5-47DB-8A3B-F57F7FE3B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2148840"/>
            <a:ext cx="2148840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173548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F1B5E1D7-CEC6-47D3-8436-7D848905F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440" y="2395728"/>
            <a:ext cx="187452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Pompa HP</a:t>
            </a:r>
            <a:endParaRPr sz="16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91B6F7E-6113-4C94-908D-F1972D247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7872" y="2761488"/>
            <a:ext cx="1810512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Generarea presiunii înalte</a:t>
            </a:r>
            <a:endParaRPr sz="105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A418243F-A36D-41C5-AC1E-C468EEB16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148840"/>
            <a:ext cx="2148840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173548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C1F61EE-ADB6-46F5-AFD4-9BB6885E0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2395728"/>
            <a:ext cx="187452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Rail</a:t>
            </a:r>
            <a:endParaRPr sz="16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020C8ACA-6BF4-4999-B9F3-F7460778F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1072" y="2761488"/>
            <a:ext cx="1810512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Acumulare și măsurare</a:t>
            </a:r>
            <a:endParaRPr sz="105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24632B7D-69C0-46FA-9B5E-35220CE4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0" y="2148840"/>
            <a:ext cx="2148840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173548"/>
          </a:solidFill>
          <a:ln xmlns:a="http://schemas.openxmlformats.org/drawingml/2006/main" w="12700">
            <a:solidFill>
              <a:srgbClr val="39D98A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B2D4B68-BFAE-446F-8979-8B709CE5F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6840" y="2395728"/>
            <a:ext cx="187452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650" b="1">
                <a:solidFill>
                  <a:srgbClr val="28CF8A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28CF8A"/>
                </a:solidFill>
                <a:latin typeface="Aptos Display"/>
                <a:ea typeface="Aptos Display"/>
                <a:cs typeface="Aptos Display"/>
              </a:rPr>
              <a:t>Injectoare</a:t>
            </a:r>
            <a:endParaRPr sz="16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619EAAF1-BB7A-42E0-AEDF-55898E115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272" y="2761488"/>
            <a:ext cx="1810512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Dozare în cilindri și retur</a:t>
            </a:r>
            <a:endParaRPr sz="105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8935D049-79FE-49EF-A08D-625D1ECF0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61320" cy="68580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18719816-8A29-413F-B1D2-241658EA5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4846320"/>
            <a:ext cx="10268712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Obiectiv: Separi alimentarea joasă de generarea presiunii rail.</a:t>
            </a:r>
            <a:endParaRPr sz="16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315BAD8F-3F3D-472A-B326-B85513FE2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5715000"/>
            <a:ext cx="1143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De reținut</a:t>
            </a:r>
            <a:endParaRPr sz="93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D50D3A18-6518-41B9-986F-B9AFB4C56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557212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Configurația pompelor și a regulatoarelor se verifică în schema OEM.</a:t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3104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P0087 la accelerație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Presiunea cerută crește.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Presiunea reală scade sub cerere.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Simptomul apare după o revizie.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Filtrul a fost schimbat recent.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filtrul și montajul.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restricția și alimentarea joasă.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Caută aer sau neetanșeități prin metoda permisă.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Treci la înaltă doar după aceste verificări.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1: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schema sistemului, marchează circuitul de tur, înaltă și retur. Alege primul test pentru cazul dat.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2: No-start și presiune la pornire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Pragul de pornire este specific sistemului.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Turația insuficientă poate reduce presiunea produsă.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Autorizarea și sincronizarea pot inhiba injecția.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Valoarea rail trebuie verificată ca plauzibilitate.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Corelezi presiunea cu turația și autorizarea.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Ce date trebuie alături de rail la pornire?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Motorul învârte, rail rămâne jos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Exemplu: 90 bar în timpul pornirii.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Turație: 160 rpm în această captură.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 s-a consultat încă specificația motorului.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 se poate condamna pompa din aceste date.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Caută pragurile pentru acel motor.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bateria, demarorul și căderile.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autorizarea și sincronizarea.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Reevaluează rail după corectarea condițiilor.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2: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Redactează ordinea verificărilor pentru no-start. Explică de ce 90 bar nu este un prag universal.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3: Injectoare și test de retur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Corecțiile reflectă echilibrarea contribuției.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Compresia poate influența acele corecții.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Returul se compară în condiții egale.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Limitele și racordurile sunt specifice injectorului.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Interpretezi returul fără să confunzi corecția cu verdictul.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O corecție mare dovedește injector defect?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Un retur mult mai mare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Comparația măsurătorilor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5067300"/>
            <a:ext cx="452628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Același interval de test. Limita OEM se verifică separat. Date didactice.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echipamentul și metoda.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volumele și repetabilitatea.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Consultă limita și condițiile OEM.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influența asupra presiunii rail.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  <p:graphicFrame>
        <p:nvGraphicFramePr>
          <p:cNvPr id="29" name="Chart"/>
          <p:cNvGraphicFramePr/>
          <p:nvPr/>
        </p:nvGraphicFramePr>
        <p:xfrm>
          <a:off xmlns:a="http://schemas.openxmlformats.org/drawingml/2006/main" x="952500" y="2286000"/>
          <a:ext xmlns:a="http://schemas.openxmlformats.org/drawingml/2006/main" cx="4762500" cy="2667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637cfc3115b4b1c"/>
          </a:graphicData>
        </a:graphic>
      </p:graphicFrame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3: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Calculează diferența injectorului 4 față de media celorlalte. Precizează ce mai trebuie pentru verdict.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4: Reglarea presiunii și senzorul rail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IMV/SCV poate regla combustibilul admis în pompă.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Unele sisteme folosesc și regulator pe rail.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Sensul procentului de comandă depinde de sistem.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Senzorul eronat poate perturba reglarea.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comanda de dozare de măsurarea presiunii.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80% comandă înseamnă același debit pe toate sistemele?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Presiunea oscilează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Cererea rămâne aproape constantă.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Presiunea raportată oscilează.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Comanda regulatorului se modifică.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Simptomul apare la cald.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referința, masa și semnalul.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Corelează comanda cu presiunea.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Controlează alimentarea și returul.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Aplică testul de regulator indicat de OEM.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4: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log, marchează dacă abaterea de presiune precedă comanda sau o urmează. Explică limitele eșantionării.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5: Aer, turbo și EGR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Boost se evaluează cu cerere și sarcină.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MAF și EGR influențează aerul proaspăt.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Vacuumul sau actuatorul pot limita turbo.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Evacuarea restricționată poate produce simptome similare.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Testezi sistemul de aer la lipsă de putere.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P0299 este suficient pentru înlocuirea turbinei?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P0299 sub sarcină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Presiunea reală rămâne sub cerere.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La ralanti nu apare simptomul.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 aude o pierdere de aer.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Sunt necesare verificări de etanșeitate.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traseul admisie și intercooler.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Testează etanșeitatea la presiunea permisă.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actuatorul și sursa de comandă.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Corelează cu evacuarea și EGR.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5: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Alege trei teste care separă furtunul fisurat, lipsa comenzii și turbo defect.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 de modul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60 min: 10 min plan, 35 min testare, 15 min susținere.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Situația de lucru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Diesel cu pornire grea la cald. Echipa primește logul rail, turația și volumele de retur. Predă un plan sigur, calculele și criteriul de confirmare.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Livrabile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Reclamație, simptom confirmat și raport inițial.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Ipoteze ordonate și măsurători documentate.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Cauza demonstrată și remedierea justificată.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 comparabilă cu situația inițială.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Instructorul dezvăluie cauza numai după prezentarea dovezilor.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8CCCCE7-FD8E-473B-887C-89C8E6CD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5036F60-0399-40F6-94B8-7E3A04F7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Grila pentru proba practică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7437DE0-B257-4CE5-A7D7-8393F9E99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puncte. Prag didactic propus: 14/20 și toate regulile de siguranță respectate.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28F9797-6D20-479A-95C1-F7BB549FB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3D69BA1-CB5C-4AC1-A0CA-971641BFC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8D98C5E-677C-48B5-AAE9-EE10DAB6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0761774-6D7F-46CD-BE86-8F628204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Criteriu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A97C9FF-EC27-42DC-91A9-64827261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Dovadă și punctaj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4AF915C-9E33-46CB-9C9F-4269B78E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8D04163-E408-47A0-BFF1-C106FEEC0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Simptom și context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E47BB1B-85E6-4C18-B643-2C7AF53A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condiții clare, reproducere și raport inițial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F21249A-659D-4DA7-9A4C-7C192F9E8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B75B6F9-8416-4CA3-A8F9-BA12E6B4B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Plan și ipoteze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237541D-46E1-4539-93D8-9309F7A5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ipoteze plauzibile, ordonate și testabile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CEBB960-3FF5-44CB-A1D3-D20A216E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87705BB-3F8F-4B25-BF1C-7F5AB2F68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Măsurători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B4694CC-51EE-44AF-A8F1-4B974791E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metodă corectă, puncte de test și unități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1977DFD8-A97E-4459-AA99-2496F7A5F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D2F08FF-914D-49D8-904C-395A3803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Cauză și remediere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4A7F096-B6C8-4493-9843-3F63222C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concluzie susținută, alternative eliminate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F2CB7EC6-4741-4E87-9072-E2889080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4251884-6EC0-4646-AF5C-5EFA67A1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Verificare și raport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16C0945-29E5-4220-962C-7E97342D7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repetarea condițiilor, rezultat și limite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FB8FD9EC-9C60-4608-9EC9-034CF1864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FB3C2B8-A35B-4211-A861-6941D586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Siguranța este obligatorie. Acțiunile nesigure opresc proba.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49478359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întrebări de înțelegere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30 min în total: 15 min întrebări, 15 min mini-caz. Fără răspunsuri pe ecran.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Întrebările 1–3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1. De ce verifici joasa presiune înainte de pompa HP?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2. Ce date trebuie alături de rail la pornire?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3. O corecție mare dovedește injector defect?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Întrebările 4–5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4. 80% comandă înseamnă același debit pe toate sistemele?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5. P0299 este suficient pentru înlocuirea turbinei?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 puncte pe întrebare: explicație corectă și implicație practică.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mini-caz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Continuarea evaluării individuale. 10 puncte.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 disponibile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Exemplu pe banc, interval identic.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Injectoare 1, 2, 3: 12, 11, 13 ml.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Injector 4: 46 ml.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Limita OEM nu este furnizată în exemplu.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Cerințe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ipoteze plauzibile.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teste care separă ipotezele. 4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Concluzie justificată și limite.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Verificarea reparației. 2 p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Prag didactic propus: 14/20 cumulat la întrebări și mini-caz.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8CCCCE7-FD8E-473B-887C-89C8E6CD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45036F60-0399-40F6-94B8-7E3A04F7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Debrief: răspunsurile esențiale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7437DE0-B257-4CE5-A7D7-8393F9E99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min: cursanții își justifică răspunsurile înainte de afișarea concluziilor.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828F9797-6D20-479A-95C1-F7BB549FB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3D69BA1-CB5C-4AC1-A0CA-971641BFC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8D98C5E-677C-48B5-AAE9-EE10DAB6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0761774-6D7F-46CD-BE86-8F628204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Întrebare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A97C9FF-EC27-42DC-91A9-64827261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Ideea care trebuie demonstrată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4AF915C-9E33-46CB-9C9F-4269B78E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8D04163-E408-47A0-BFF1-C106FEEC0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Circuitul combustibilului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E47BB1B-85E6-4C18-B643-2C7AF53A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Pompa HP depinde de alimentarea corectă cu combustibil și de absența restricțiilor.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F21249A-659D-4DA7-9A4C-7C192F9E8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B75B6F9-8416-4CA3-A8F9-BA12E6B4B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No-start și presiune la pornire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237541D-46E1-4539-93D8-9309F7A5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Turație, tensiune, sincronizare, autorizare și presiune cerută, dacă este disponibilă.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CEBB960-3FF5-44CB-A1D3-D20A216E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87705BB-3F8F-4B25-BF1C-7F5AB2F68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Injectoare și test de retur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B4694CC-51EE-44AF-A8F1-4B974791E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Se verifică injectorul, compresia și condițiile care afectează contribuția cilindrului.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1977DFD8-A97E-4459-AA99-2496F7A5F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D2F08FF-914D-49D8-904C-395A3803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Reglarea presiunii și senzorul rail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4A7F096-B6C8-4493-9843-3F63222CE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Strategia, polaritatea și definiția PID diferă între sisteme.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F2CB7EC6-4741-4E87-9072-E2889080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4251884-6EC0-4646-AF5C-5EFA67A1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Aer, turbo și EGR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16C0945-29E5-4220-962C-7E97342D7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Trebuie verificate etanșeitatea, comanda, senzorii și restricțiile sistemului.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FB8FD9EC-9C60-4608-9EC9-034CF1864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FB3C2B8-A35B-4211-A861-6941D586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Întrebările și mini-cazul verifică raționamentul. Practica verifică execuția.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49478359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29E4342-A012-4BD6-BEB3-E18C4D1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56AFD653-ABAF-48B4-9727-C74010A31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Surse și continuarea studiului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9C543B-57D4-480C-8C96-2065AD25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Documentația tehnică se consultă pentru vehiculul concret. Linkurile sunt în notele prezentatorului.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1BD8FE4-C778-4E41-8D22-FB70957F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7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02D70D-BF32-45BC-B07B-E999CBBC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547F322-F0EE-4303-8CD4-91E7681E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4B4A4D1-2A1D-47F6-9DD1-712BEA53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Referințe pentru modul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1E3D29E-8C43-4745-BCC3-9769B7C8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Delphi: diagnosticul injectoarelor Common Rail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verificarea MAF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719CCD3-99D3-4CB9-924F-74DCB9D3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A724A3D4-AA2A-40DF-A2A4-A9AEC74D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Pentru atelier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57EB34D6-DEC2-4A55-8367-30CDF71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Schema, pinoutul și procedura OEM pentru VIN.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Valorile nominale și condițiile exacte de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Buletinele tehnice și versiunea software aplicabile.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Fișa comună de diagnostic din Modulul 1.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68CF10-D264-49BD-85D3-9A0CCB3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92AF581-ADDD-4FDA-AE0C-CDA8D0EA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Exemplele sunt didactice. Specificațiile reale se confirmă în documentația OEM.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303950642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2026-09-24T18:12:40.0180000Z</dcterms:created>
  <dcterms:modified xsi:type="dcterms:W3CDTF">2026-09-24T18:12:40.0180000Z</dcterms:modified>
</coreProperties>
</file>