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f84915787804c74" /><Relationship Type="http://schemas.openxmlformats.org/officeDocument/2006/relationships/extended-properties" Target="/docProps/app.xml" Id="Rb2d7bebc52a740b0" /><Relationship Type="http://schemas.openxmlformats.org/officeDocument/2006/relationships/officeDocument" Target="/ppt/presentation.xml" Id="R86004c7208bc494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b849f037eb460c"/>
  </p:sldMasterIdLst>
  <p:notesMasterIdLst>
    <p:notesMasterId xmlns:r="http://schemas.openxmlformats.org/officeDocument/2006/relationships" r:id="R35077a25d7a24199"/>
  </p:notesMasterIdLst>
  <p:sldIdLst>
    <p:sldId xmlns:r="http://schemas.openxmlformats.org/officeDocument/2006/relationships" id="256" r:id="R2f66555eabae438a"/>
    <p:sldId xmlns:r="http://schemas.openxmlformats.org/officeDocument/2006/relationships" id="257" r:id="Rc6d254f9be1a436b"/>
    <p:sldId xmlns:r="http://schemas.openxmlformats.org/officeDocument/2006/relationships" id="258" r:id="R6ae3cbe6abf147a8"/>
    <p:sldId xmlns:r="http://schemas.openxmlformats.org/officeDocument/2006/relationships" id="259" r:id="R068a6577d9de4602"/>
    <p:sldId xmlns:r="http://schemas.openxmlformats.org/officeDocument/2006/relationships" id="260" r:id="Rcdb1eebce3944e43"/>
    <p:sldId xmlns:r="http://schemas.openxmlformats.org/officeDocument/2006/relationships" id="261" r:id="R2becbeef773e41dc"/>
    <p:sldId xmlns:r="http://schemas.openxmlformats.org/officeDocument/2006/relationships" id="262" r:id="R2d51b77b1c124522"/>
    <p:sldId xmlns:r="http://schemas.openxmlformats.org/officeDocument/2006/relationships" id="263" r:id="R7b6e20f46b3e44ba"/>
    <p:sldId xmlns:r="http://schemas.openxmlformats.org/officeDocument/2006/relationships" id="264" r:id="Re8abf19d95d6459d"/>
    <p:sldId xmlns:r="http://schemas.openxmlformats.org/officeDocument/2006/relationships" id="265" r:id="R2170767162d74bca"/>
    <p:sldId xmlns:r="http://schemas.openxmlformats.org/officeDocument/2006/relationships" id="266" r:id="Rc12f441f0ea1443b"/>
    <p:sldId xmlns:r="http://schemas.openxmlformats.org/officeDocument/2006/relationships" id="267" r:id="R2a59931c34b54472"/>
    <p:sldId xmlns:r="http://schemas.openxmlformats.org/officeDocument/2006/relationships" id="268" r:id="R4a09eaf407d24dd6"/>
    <p:sldId xmlns:r="http://schemas.openxmlformats.org/officeDocument/2006/relationships" id="269" r:id="Rdd95a597487245d4"/>
    <p:sldId xmlns:r="http://schemas.openxmlformats.org/officeDocument/2006/relationships" id="270" r:id="R1249bb4a91734952"/>
    <p:sldId xmlns:r="http://schemas.openxmlformats.org/officeDocument/2006/relationships" id="271" r:id="R3ac99d99b1f44503"/>
    <p:sldId xmlns:r="http://schemas.openxmlformats.org/officeDocument/2006/relationships" id="272" r:id="R85e7333a379b4841"/>
    <p:sldId xmlns:r="http://schemas.openxmlformats.org/officeDocument/2006/relationships" id="273" r:id="Reb4deed5937d45b4"/>
    <p:sldId xmlns:r="http://schemas.openxmlformats.org/officeDocument/2006/relationships" id="274" r:id="R5de160a06f9244ab"/>
    <p:sldId xmlns:r="http://schemas.openxmlformats.org/officeDocument/2006/relationships" id="275" r:id="R259994d3e8d24bd0"/>
    <p:sldId xmlns:r="http://schemas.openxmlformats.org/officeDocument/2006/relationships" id="276" r:id="R045a83239cb74c5a"/>
    <p:sldId xmlns:r="http://schemas.openxmlformats.org/officeDocument/2006/relationships" id="277" r:id="R37b99d1182f64a79"/>
    <p:sldId xmlns:r="http://schemas.openxmlformats.org/officeDocument/2006/relationships" id="278" r:id="R30c04a1b25264395"/>
    <p:sldId xmlns:r="http://schemas.openxmlformats.org/officeDocument/2006/relationships" id="279" r:id="R30f0ec3f2fa2461d"/>
    <p:sldId xmlns:r="http://schemas.openxmlformats.org/officeDocument/2006/relationships" id="280" r:id="Rf33a4249083e4e1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6624083c7cc44e5" /><Relationship Type="http://schemas.openxmlformats.org/officeDocument/2006/relationships/slideMaster" Target="/ppt/slideMasters/slideMaster1.xml" Id="Rd7b849f037eb460c" /><Relationship Type="http://schemas.openxmlformats.org/officeDocument/2006/relationships/notesMaster" Target="/ppt/notesMasters/notesMaster1.xml" Id="R35077a25d7a24199" /><Relationship Type="http://schemas.openxmlformats.org/officeDocument/2006/relationships/presProps" Target="/ppt/presProps.xml" Id="R720c9fa8248c4f13" /><Relationship Type="http://schemas.openxmlformats.org/officeDocument/2006/relationships/viewProps" Target="/ppt/viewProps.xml" Id="Ra7ed6c9d65234735" /><Relationship Type="http://schemas.openxmlformats.org/officeDocument/2006/relationships/tableStyles" Target="/ppt/tableStyles.xml" Id="R2da9c12f16e74f21" /><Relationship Type="http://schemas.openxmlformats.org/officeDocument/2006/relationships/slide" Target="/ppt/slides/slide1.xml" Id="R2f66555eabae438a" /><Relationship Type="http://schemas.openxmlformats.org/officeDocument/2006/relationships/slide" Target="/ppt/slides/slide2.xml" Id="Rc6d254f9be1a436b" /><Relationship Type="http://schemas.openxmlformats.org/officeDocument/2006/relationships/slide" Target="/ppt/slides/slide3.xml" Id="R6ae3cbe6abf147a8" /><Relationship Type="http://schemas.openxmlformats.org/officeDocument/2006/relationships/slide" Target="/ppt/slides/slide4.xml" Id="R068a6577d9de4602" /><Relationship Type="http://schemas.openxmlformats.org/officeDocument/2006/relationships/slide" Target="/ppt/slides/slide5.xml" Id="Rcdb1eebce3944e43" /><Relationship Type="http://schemas.openxmlformats.org/officeDocument/2006/relationships/slide" Target="/ppt/slides/slide6.xml" Id="R2becbeef773e41dc" /><Relationship Type="http://schemas.openxmlformats.org/officeDocument/2006/relationships/slide" Target="/ppt/slides/slide7.xml" Id="R2d51b77b1c124522" /><Relationship Type="http://schemas.openxmlformats.org/officeDocument/2006/relationships/slide" Target="/ppt/slides/slide8.xml" Id="R7b6e20f46b3e44ba" /><Relationship Type="http://schemas.openxmlformats.org/officeDocument/2006/relationships/slide" Target="/ppt/slides/slide9.xml" Id="Re8abf19d95d6459d" /><Relationship Type="http://schemas.openxmlformats.org/officeDocument/2006/relationships/slide" Target="/ppt/slides/slide10.xml" Id="R2170767162d74bca" /><Relationship Type="http://schemas.openxmlformats.org/officeDocument/2006/relationships/slide" Target="/ppt/slides/slide11.xml" Id="Rc12f441f0ea1443b" /><Relationship Type="http://schemas.openxmlformats.org/officeDocument/2006/relationships/slide" Target="/ppt/slides/slide12.xml" Id="R2a59931c34b54472" /><Relationship Type="http://schemas.openxmlformats.org/officeDocument/2006/relationships/slide" Target="/ppt/slides/slide13.xml" Id="R4a09eaf407d24dd6" /><Relationship Type="http://schemas.openxmlformats.org/officeDocument/2006/relationships/slide" Target="/ppt/slides/slide14.xml" Id="Rdd95a597487245d4" /><Relationship Type="http://schemas.openxmlformats.org/officeDocument/2006/relationships/slide" Target="/ppt/slides/slide15.xml" Id="R1249bb4a91734952" /><Relationship Type="http://schemas.openxmlformats.org/officeDocument/2006/relationships/slide" Target="/ppt/slides/slide16.xml" Id="R3ac99d99b1f44503" /><Relationship Type="http://schemas.openxmlformats.org/officeDocument/2006/relationships/slide" Target="/ppt/slides/slide17.xml" Id="R85e7333a379b4841" /><Relationship Type="http://schemas.openxmlformats.org/officeDocument/2006/relationships/slide" Target="/ppt/slides/slide18.xml" Id="Reb4deed5937d45b4" /><Relationship Type="http://schemas.openxmlformats.org/officeDocument/2006/relationships/slide" Target="/ppt/slides/slide19.xml" Id="R5de160a06f9244ab" /><Relationship Type="http://schemas.openxmlformats.org/officeDocument/2006/relationships/slide" Target="/ppt/slides/slide20.xml" Id="R259994d3e8d24bd0" /><Relationship Type="http://schemas.openxmlformats.org/officeDocument/2006/relationships/slide" Target="/ppt/slides/slide21.xml" Id="R045a83239cb74c5a" /><Relationship Type="http://schemas.openxmlformats.org/officeDocument/2006/relationships/slide" Target="/ppt/slides/slide22.xml" Id="R37b99d1182f64a79" /><Relationship Type="http://schemas.openxmlformats.org/officeDocument/2006/relationships/slide" Target="/ppt/slides/slide23.xml" Id="R30c04a1b25264395" /><Relationship Type="http://schemas.openxmlformats.org/officeDocument/2006/relationships/slide" Target="/ppt/slides/slide24.xml" Id="R30f0ec3f2fa2461d" /><Relationship Type="http://schemas.openxmlformats.org/officeDocument/2006/relationships/slide" Target="/ppt/slides/slide25.xml" Id="Rf33a4249083e4e1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4d34030cb14fe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cd7c2ba9c74c7e" /><Relationship Type="http://schemas.openxmlformats.org/officeDocument/2006/relationships/notesMaster" Target="/ppt/notesMasters/notesMaster1.xml" Id="Reaa4f22ee99345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ab5bd81fd341ec" /><Relationship Type="http://schemas.openxmlformats.org/officeDocument/2006/relationships/notesMaster" Target="/ppt/notesMasters/notesMaster1.xml" Id="R97d697644c6946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f512f60eb346b8" /><Relationship Type="http://schemas.openxmlformats.org/officeDocument/2006/relationships/notesMaster" Target="/ppt/notesMasters/notesMaster1.xml" Id="R45ebb14fffb04e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386315dc93347c0" /><Relationship Type="http://schemas.openxmlformats.org/officeDocument/2006/relationships/notesMaster" Target="/ppt/notesMasters/notesMaster1.xml" Id="Rb4ba52ea8b9948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8ba0a4dbf143a2" /><Relationship Type="http://schemas.openxmlformats.org/officeDocument/2006/relationships/notesMaster" Target="/ppt/notesMasters/notesMaster1.xml" Id="Re4246e0dd0a8418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e7cb34946c4b9d" /><Relationship Type="http://schemas.openxmlformats.org/officeDocument/2006/relationships/notesMaster" Target="/ppt/notesMasters/notesMaster1.xml" Id="R097545518594402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a23e91ac77d4fb2" /><Relationship Type="http://schemas.openxmlformats.org/officeDocument/2006/relationships/notesMaster" Target="/ppt/notesMasters/notesMaster1.xml" Id="R552435a223b0476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b2c1b75e8f4409" /><Relationship Type="http://schemas.openxmlformats.org/officeDocument/2006/relationships/notesMaster" Target="/ppt/notesMasters/notesMaster1.xml" Id="R8108a0926b6f480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0e2df8e6af54f1a" /><Relationship Type="http://schemas.openxmlformats.org/officeDocument/2006/relationships/notesMaster" Target="/ppt/notesMasters/notesMaster1.xml" Id="Rf0758cebf1de429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68b821d66364d12" /><Relationship Type="http://schemas.openxmlformats.org/officeDocument/2006/relationships/notesMaster" Target="/ppt/notesMasters/notesMaster1.xml" Id="Rfcf9762259d541a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c8aef348ab043ea" /><Relationship Type="http://schemas.openxmlformats.org/officeDocument/2006/relationships/notesMaster" Target="/ppt/notesMasters/notesMaster1.xml" Id="Rfafc221fe45a4a6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193f3a310674b54" /><Relationship Type="http://schemas.openxmlformats.org/officeDocument/2006/relationships/notesMaster" Target="/ppt/notesMasters/notesMaster1.xml" Id="R8cc600e3769b4a9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7592410577a4122" /><Relationship Type="http://schemas.openxmlformats.org/officeDocument/2006/relationships/notesMaster" Target="/ppt/notesMasters/notesMaster1.xml" Id="Rb68dc104240d4ed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3b0a486a6c24658" /><Relationship Type="http://schemas.openxmlformats.org/officeDocument/2006/relationships/notesMaster" Target="/ppt/notesMasters/notesMaster1.xml" Id="Rf96272e77c2d4a2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ac8dd4643a24cff" /><Relationship Type="http://schemas.openxmlformats.org/officeDocument/2006/relationships/notesMaster" Target="/ppt/notesMasters/notesMaster1.xml" Id="Rfb2a761c074b4c4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8dd87b5431d4932" /><Relationship Type="http://schemas.openxmlformats.org/officeDocument/2006/relationships/notesMaster" Target="/ppt/notesMasters/notesMaster1.xml" Id="R4d3fc6bff1784ed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c6d4d59396e4466" /><Relationship Type="http://schemas.openxmlformats.org/officeDocument/2006/relationships/notesMaster" Target="/ppt/notesMasters/notesMaster1.xml" Id="Rb31c57c137964e9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7323fde85f04967" /><Relationship Type="http://schemas.openxmlformats.org/officeDocument/2006/relationships/notesMaster" Target="/ppt/notesMasters/notesMaster1.xml" Id="R68a660de08ae418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eae0bb16aae4140" /><Relationship Type="http://schemas.openxmlformats.org/officeDocument/2006/relationships/notesMaster" Target="/ppt/notesMasters/notesMaster1.xml" Id="R75b3661de01c464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c8f673fb63d40f8" /><Relationship Type="http://schemas.openxmlformats.org/officeDocument/2006/relationships/notesMaster" Target="/ppt/notesMasters/notesMaster1.xml" Id="R1858df596c234b9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f060d47ed81459b" /><Relationship Type="http://schemas.openxmlformats.org/officeDocument/2006/relationships/notesMaster" Target="/ppt/notesMasters/notesMaster1.xml" Id="Rfbfd8b15ae9148c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d8aeba5703e4ca0" /><Relationship Type="http://schemas.openxmlformats.org/officeDocument/2006/relationships/notesMaster" Target="/ppt/notesMasters/notesMaster1.xml" Id="R7fb5b0cd3a5a40a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0f79f1682554f83" /><Relationship Type="http://schemas.openxmlformats.org/officeDocument/2006/relationships/notesMaster" Target="/ppt/notesMasters/notesMaster1.xml" Id="R829677a8ec29425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d4774240af04d1e" /><Relationship Type="http://schemas.openxmlformats.org/officeDocument/2006/relationships/notesMaster" Target="/ppt/notesMasters/notesMaster1.xml" Id="R19ea8e582cb24ca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ccb176640da40d7" /><Relationship Type="http://schemas.openxmlformats.org/officeDocument/2006/relationships/notesMaster" Target="/ppt/notesMasters/notesMaster1.xml" Id="R1521fa6690c64b2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Deschidere: cere un exemplu de simptom relevant pentru modul. Leagă răspunsul de metoda din Modulul 1.</a:t>
            </a:r>
            <a:endParaRPr/>
          </a:p>
          <a:p xmlns:a="http://schemas.openxmlformats.org/drawingml/2006/main">
            <a:r>
              <a:t>Imagine de fundal și design preluate din prezentarea Modulului 1 furnizată de utilizator.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 minute pentru deschidere, obiective, organizarea echipelor și pregătire.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Durata de 70 min include demonstrația și exercițiul. Practica ghidată însumează 310 minute: 5 × 50 + 60. Pauzele nu intră în cele 480 minute. La Modulul 12, cazul integrat este proba practică evaluată.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Instructor: pregătește un vehicul cunoscut bun sau un banc. Defectele se introduc reversibil numai în condiții controlate. Echipe de 3–4 persoane: operator, observator, responsabil de documentare. Rotește rolurile.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Corelezi vitezele roților cu circuitul și mecanica.</a:t>
            </a:r>
            <a:endParaRPr/>
          </a:p>
          <a:p xmlns:a="http://schemas.openxmlformats.org/drawingml/2006/main">
            <a:r>
              <a:t>Explicație și răspuns orientativ: Nu. Se verifică senzorul, cablajul, encoderul și montajul mecanic.</a:t>
            </a:r>
            <a:endParaRPr/>
          </a:p>
          <a:p xmlns:a="http://schemas.openxmlformats.org/drawingml/2006/main">
            <a:r>
              <a:t>Discută: Abaterea localizează zona roții. Senzorul nu este singura cauză posibilă. Montajul rulmentului și encoderul contează. Proba dinamică se face numai în condiții sigure.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de viteză roată</a:t>
            </a:r>
            <a:endParaRPr/>
          </a:p>
          <a:p xmlns:a="http://schemas.openxmlformats.org/drawingml/2006/main">
            <a:r>
              <a:t>https://www.hella.com/techworld/en/technical/sensors-and-actuators/check-and-change-abs-and-wheel-speed-sensors/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Abaterea localizează zona roții. Senzorul nu este singura cauză posibilă. Montajul rulmentului și encoderul contează. Proba dinamică se face numai în condiții sigure.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de viteză roată</a:t>
            </a:r>
            <a:endParaRPr/>
          </a:p>
          <a:p xmlns:a="http://schemas.openxmlformats.org/drawingml/2006/main">
            <a:r>
              <a:t>https://www.hella.com/techworld/en/technical/sensors-and-actuators/check-and-change-abs-and-wheel-speed-sensors/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Abaterea localizează zona roții.</a:t>
            </a:r>
            <a:endParaRPr/>
          </a:p>
          <a:p xmlns:a="http://schemas.openxmlformats.org/drawingml/2006/main">
            <a:r>
              <a:t>2. Senzorul nu este singura cauză posibilă.</a:t>
            </a:r>
            <a:endParaRPr/>
          </a:p>
          <a:p xmlns:a="http://schemas.openxmlformats.org/drawingml/2006/main">
            <a:r>
              <a:t>3. Montajul rulmentului și encoderul contează.</a:t>
            </a:r>
            <a:endParaRPr/>
          </a:p>
          <a:p xmlns:a="http://schemas.openxmlformats.org/drawingml/2006/main">
            <a:r>
              <a:t>4. Proba dinamică se face numai în condiții sigure.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de viteză roată</a:t>
            </a:r>
            <a:endParaRPr/>
          </a:p>
          <a:p xmlns:a="http://schemas.openxmlformats.org/drawingml/2006/main">
            <a:r>
              <a:t>https://www.hella.com/techworld/en/technical/sensors-and-actuators/check-and-change-abs-and-wheel-speed-sensors/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Separi alimentarea de învățarea poziției.</a:t>
            </a:r>
            <a:endParaRPr/>
          </a:p>
          <a:p xmlns:a="http://schemas.openxmlformats.org/drawingml/2006/main">
            <a:r>
              <a:t>Explicație și răspuns orientativ: După intervențiile specificate de OEM, cu precondițiile mecanice și electrice îndeplinite.</a:t>
            </a:r>
            <a:endParaRPr/>
          </a:p>
          <a:p xmlns:a="http://schemas.openxmlformats.org/drawingml/2006/main">
            <a:r>
              <a:t>Discută: Cauza susținută este alimentarea insuficientă. Calibrarea nu repară conexiunea rezistivă. Confirmi tensiunea în aceeași manevră. Verifici martorii, DTC și asistența.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sisteme electrice auto</a:t>
            </a:r>
            <a:endParaRPr/>
          </a:p>
          <a:p xmlns:a="http://schemas.openxmlformats.org/drawingml/2006/main">
            <a:r>
              <a:t>https://www.hella.com/techworld/us/technical/car-electronics-and-electrics/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Cauza susținută este alimentarea insuficientă. Calibrarea nu repară conexiunea rezistivă. Confirmi tensiunea în aceeași manevră. Verifici martorii, DTC și asistența.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sisteme electrice auto</a:t>
            </a:r>
            <a:endParaRPr/>
          </a:p>
          <a:p xmlns:a="http://schemas.openxmlformats.org/drawingml/2006/main">
            <a:r>
              <a:t>https://www.hella.com/techworld/us/technical/car-electronics-and-electrics/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Cauza susținută este alimentarea insuficientă.</a:t>
            </a:r>
            <a:endParaRPr/>
          </a:p>
          <a:p xmlns:a="http://schemas.openxmlformats.org/drawingml/2006/main">
            <a:r>
              <a:t>2. Calibrarea nu repară conexiunea rezistivă.</a:t>
            </a:r>
            <a:endParaRPr/>
          </a:p>
          <a:p xmlns:a="http://schemas.openxmlformats.org/drawingml/2006/main">
            <a:r>
              <a:t>3. Confirmi tensiunea în aceeași manevră.</a:t>
            </a:r>
            <a:endParaRPr/>
          </a:p>
          <a:p xmlns:a="http://schemas.openxmlformats.org/drawingml/2006/main">
            <a:r>
              <a:t>4. Verifici martorii, DTC și asistența.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sisteme electrice auto</a:t>
            </a:r>
            <a:endParaRPr/>
          </a:p>
          <a:p xmlns:a="http://schemas.openxmlformats.org/drawingml/2006/main">
            <a:r>
              <a:t>https://www.hella.com/techworld/us/technical/car-electronics-and-electrics/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Alegi o investigație sigură a sistemului airbag.</a:t>
            </a:r>
            <a:endParaRPr/>
          </a:p>
          <a:p xmlns:a="http://schemas.openxmlformats.org/drawingml/2006/main">
            <a:r>
              <a:t>Explicație și răspuns orientativ: Nu. Testarea directă neautorizată poate fi periculoasă. Se urmează exclusiv procedura aprobată.</a:t>
            </a:r>
            <a:endParaRPr/>
          </a:p>
          <a:p xmlns:a="http://schemas.openxmlformats.org/drawingml/2006/main">
            <a:r>
              <a:t>Discută: Fără procedură sau competență, oprești intervenția. Nu măsori rezistența capsei cu multimetrul. Nu improvizezi sarcini sau bypass. Verificarea finală urmează secvența OEM.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sistemul airbag</a:t>
            </a:r>
            <a:endParaRPr/>
          </a:p>
          <a:p xmlns:a="http://schemas.openxmlformats.org/drawingml/2006/main">
            <a:r>
              <a:t>https://www.hella.com/techworld/en/technical/car-electronics-and-electrics/car-airbag-system/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Fără procedură sau competență, oprești intervenția. Nu măsori rezistența capsei cu multimetrul. Nu improvizezi sarcini sau bypass. Verificarea finală urmează secvența OEM.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sistemul airbag</a:t>
            </a:r>
            <a:endParaRPr/>
          </a:p>
          <a:p xmlns:a="http://schemas.openxmlformats.org/drawingml/2006/main">
            <a:r>
              <a:t>https://www.hella.com/techworld/en/technical/car-electronics-and-electrics/car-airbag-system/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Fără procedură sau competență, oprești intervenția.</a:t>
            </a:r>
            <a:endParaRPr/>
          </a:p>
          <a:p xmlns:a="http://schemas.openxmlformats.org/drawingml/2006/main">
            <a:r>
              <a:t>2. Nu măsori rezistența capsei cu multimetrul.</a:t>
            </a:r>
            <a:endParaRPr/>
          </a:p>
          <a:p xmlns:a="http://schemas.openxmlformats.org/drawingml/2006/main">
            <a:r>
              <a:t>3. Nu improvizezi sarcini sau bypass.</a:t>
            </a:r>
            <a:endParaRPr/>
          </a:p>
          <a:p xmlns:a="http://schemas.openxmlformats.org/drawingml/2006/main">
            <a:r>
              <a:t>4. Verificarea finală urmează secvența OEM.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sistemul airbag</a:t>
            </a:r>
            <a:endParaRPr/>
          </a:p>
          <a:p xmlns:a="http://schemas.openxmlformats.org/drawingml/2006/main">
            <a:r>
              <a:t>https://www.hella.com/techworld/en/technical/car-electronics-and-electrics/car-airbag-system/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Urmărești cererea, autorizarea și ieșirea.</a:t>
            </a:r>
            <a:endParaRPr/>
          </a:p>
          <a:p xmlns:a="http://schemas.openxmlformats.org/drawingml/2006/main">
            <a:r>
              <a:t>Explicație și răspuns orientativ: Precondițiile, autorizarea, comanda, alimentarea sarcinii și mecanismul.</a:t>
            </a:r>
            <a:endParaRPr/>
          </a:p>
          <a:p xmlns:a="http://schemas.openxmlformats.org/drawingml/2006/main">
            <a:r>
              <a:t>Discută: Ușa cere teste locale de circuit și mecanism. Pornirea neautorizată cere stări cheie și module. Nu se ocolește sistemul antifurt. O cheie nerecunoscută nu dovedește ECU motor defect.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sisteme electrice auto</a:t>
            </a:r>
            <a:endParaRPr/>
          </a:p>
          <a:p xmlns:a="http://schemas.openxmlformats.org/drawingml/2006/main">
            <a:r>
              <a:t>https://www.hella.com/techworld/us/technical/car-electronics-and-electrics/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Ușa cere teste locale de circuit și mecanism. Pornirea neautorizată cere stări cheie și module. Nu se ocolește sistemul antifurt. O cheie nerecunoscută nu dovedește ECU motor defect.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sisteme electrice auto</a:t>
            </a:r>
            <a:endParaRPr/>
          </a:p>
          <a:p xmlns:a="http://schemas.openxmlformats.org/drawingml/2006/main">
            <a:r>
              <a:t>https://www.hella.com/techworld/us/technical/car-electronics-and-electrics/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Ușa cere teste locale de circuit și mecanism.</a:t>
            </a:r>
            <a:endParaRPr/>
          </a:p>
          <a:p xmlns:a="http://schemas.openxmlformats.org/drawingml/2006/main">
            <a:r>
              <a:t>2. Pornirea neautorizată cere stări cheie și module.</a:t>
            </a:r>
            <a:endParaRPr/>
          </a:p>
          <a:p xmlns:a="http://schemas.openxmlformats.org/drawingml/2006/main">
            <a:r>
              <a:t>3. Nu se ocolește sistemul antifurt.</a:t>
            </a:r>
            <a:endParaRPr/>
          </a:p>
          <a:p xmlns:a="http://schemas.openxmlformats.org/drawingml/2006/main">
            <a:r>
              <a:t>4. O cheie nerecunoscută nu dovedește ECU motor defect.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sisteme electrice auto</a:t>
            </a:r>
            <a:endParaRPr/>
          </a:p>
          <a:p xmlns:a="http://schemas.openxmlformats.org/drawingml/2006/main">
            <a:r>
              <a:t>https://www.hella.com/techworld/us/technical/car-electronics-and-electrics/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Separi lipsa cererii de lipsa răcirii.</a:t>
            </a:r>
            <a:endParaRPr/>
          </a:p>
          <a:p xmlns:a="http://schemas.openxmlformats.org/drawingml/2006/main">
            <a:r>
              <a:t>Explicație și răspuns orientativ: Nu. Trebuie verificate cererea, autorizarea, inhibările și ieșirea efectivă.</a:t>
            </a:r>
            <a:endParaRPr/>
          </a:p>
          <a:p xmlns:a="http://schemas.openxmlformats.org/drawingml/2006/main">
            <a:r>
              <a:t>Discută: Datele electrice se compară cu o referință independentă. Intervenția pe refrigerant cere echipament și competență. Nu se forțează compresorul ignorând protecția. Temperatura la aerator se evaluează în condiții definite.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climatizare auto</a:t>
            </a:r>
            <a:endParaRPr/>
          </a:p>
          <a:p xmlns:a="http://schemas.openxmlformats.org/drawingml/2006/main">
            <a:r>
              <a:t>https://www.hella.com/techworld/en/technical/car-air-conditioning/car-air-conditioning/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Datele electrice se compară cu o referință independentă. Intervenția pe refrigerant cere echipament și competență. Nu se forțează compresorul ignorând protecția. Temperatura la aerator se evaluează în condiții definite.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climatizare auto</a:t>
            </a:r>
            <a:endParaRPr/>
          </a:p>
          <a:p xmlns:a="http://schemas.openxmlformats.org/drawingml/2006/main">
            <a:r>
              <a:t>https://www.hella.com/techworld/en/technical/car-air-conditioning/car-air-conditioning/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Datele electrice se compară cu o referință independentă.</a:t>
            </a:r>
            <a:endParaRPr/>
          </a:p>
          <a:p xmlns:a="http://schemas.openxmlformats.org/drawingml/2006/main">
            <a:r>
              <a:t>2. Intervenția pe refrigerant cere echipament și competență.</a:t>
            </a:r>
            <a:endParaRPr/>
          </a:p>
          <a:p xmlns:a="http://schemas.openxmlformats.org/drawingml/2006/main">
            <a:r>
              <a:t>3. Nu se forțează compresorul ignorând protecția.</a:t>
            </a:r>
            <a:endParaRPr/>
          </a:p>
          <a:p xmlns:a="http://schemas.openxmlformats.org/drawingml/2006/main">
            <a:r>
              <a:t>4. Temperatura la aerator se evaluează în condiții definite.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climatizare auto</a:t>
            </a:r>
            <a:endParaRPr/>
          </a:p>
          <a:p xmlns:a="http://schemas.openxmlformats.org/drawingml/2006/main">
            <a:r>
              <a:t>https://www.hella.com/techworld/en/technical/car-air-conditioning/car-air-conditioning/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PREGĂTIRE INSTRUCTOR</a:t>
            </a:r>
            <a:endParaRPr/>
          </a:p>
          <a:p xmlns:a="http://schemas.openxmlformats.org/drawingml/2006/main">
            <a:r>
              <a:t>Folosește cazul propus sau un caz echivalent al vehiculului de instruire. Pregătește un set cunoscut de dovezi și ascunde cauza până la susținere.</a:t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>Nu evalua viteza în detrimentul justificării.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de viteză roată</a:t>
            </a:r>
            <a:endParaRPr/>
          </a:p>
          <a:p xmlns:a="http://schemas.openxmlformats.org/drawingml/2006/main">
            <a:r>
              <a:t>https://www.hella.com/techworld/en/technical/sensors-and-actuators/check-and-change-abs-and-wheel-speed-sensors/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 propus pentru acest curs, fără echivalență cu o certificare externă. Pentru fiecare criteriu: 0 absent, 1–2 incomplet, 3 corect cu omisiuni minore, 4 complet și verificabil. Dacă proba se oprește din motive de siguranță, se reia numai după instruire și reevaluare.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BAREM, 10 PUNCTE</a:t>
            </a:r>
            <a:endParaRPr/>
          </a:p>
          <a:p xmlns:a="http://schemas.openxmlformats.org/drawingml/2006/main">
            <a:r>
              <a:t>1. Nu. Se verifică senzorul, cablajul, encoderul și montajul mecanic. (2 p)</a:t>
            </a:r>
            <a:endParaRPr/>
          </a:p>
          <a:p xmlns:a="http://schemas.openxmlformats.org/drawingml/2006/main">
            <a:r>
              <a:t>2. După intervențiile specificate de OEM, cu precondițiile mecanice și electrice îndeplinite. (2 p)</a:t>
            </a:r>
            <a:endParaRPr/>
          </a:p>
          <a:p xmlns:a="http://schemas.openxmlformats.org/drawingml/2006/main">
            <a:r>
              <a:t>3. Nu. Testarea directă neautorizată poate fi periculoasă. Se urmează exclusiv procedura aprobată. (2 p)</a:t>
            </a:r>
            <a:endParaRPr/>
          </a:p>
          <a:p xmlns:a="http://schemas.openxmlformats.org/drawingml/2006/main">
            <a:r>
              <a:t>4. Precondițiile, autorizarea, comanda, alimentarea sarcinii și mecanismul. (2 p)</a:t>
            </a:r>
            <a:endParaRPr/>
          </a:p>
          <a:p xmlns:a="http://schemas.openxmlformats.org/drawingml/2006/main">
            <a:r>
              <a:t>5. Nu. Trebuie verificate cererea, autorizarea, inhibările și ieșirea efectivă. (2 p)</a:t>
            </a:r>
            <a:endParaRPr/>
          </a:p>
          <a:p xmlns:a="http://schemas.openxmlformats.org/drawingml/2006/main">
            <a:r>
              <a:t>Acordă 1 punct pentru ideea corectă și 1 punct pentru explicație sau aplicare. Nu cere formularea exactă.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de viteză roată</a:t>
            </a:r>
            <a:endParaRPr/>
          </a:p>
          <a:p xmlns:a="http://schemas.openxmlformats.org/drawingml/2006/main">
            <a:r>
              <a:t>https://www.hella.com/techworld/en/technical/sensors-and-actuators/check-and-change-abs-and-wheel-speed-sensors/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 orientativ: Fără procedură sau competență, oprești intervenția. Nu măsori rezistența capsei cu multimetrul. Nu improvizezi sarcini sau bypass. Verificarea finală urmează secvența OEM.</a:t>
            </a:r>
            <a:endParaRPr/>
          </a:p>
          <a:p xmlns:a="http://schemas.openxmlformats.org/drawingml/2006/main">
            <a:r>
              <a:t>Teste relevante: Salvează codul și definiția exactă. Consultă procedura de dezactivare. Inspectează numai după pregătirea prescrisă. Continuă cu metoda și sculele aprobate.</a:t>
            </a:r>
            <a:endParaRPr/>
          </a:p>
          <a:p xmlns:a="http://schemas.openxmlformats.org/drawingml/2006/main">
            <a:r>
              <a:t>Barem: două ipoteze, câte 1 p. Două teste descrise cu condiții, câte 2 p. Concluzie prudentă și limite, 2 p. Verificare în condițiile inițiale, 2 p. Acceptă o altă explicație tehnică dacă este susținută de probe.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sistemul airbag</a:t>
            </a:r>
            <a:endParaRPr/>
          </a:p>
          <a:p xmlns:a="http://schemas.openxmlformats.org/drawingml/2006/main">
            <a:r>
              <a:t>https://www.hella.com/techworld/en/technical/car-electronics-and-electrics/car-airbag-system/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Nu. Se verifică senzorul, cablajul, encoderul și montajul mecanic.</a:t>
            </a:r>
            <a:endParaRPr/>
          </a:p>
          <a:p xmlns:a="http://schemas.openxmlformats.org/drawingml/2006/main">
            <a:r>
              <a:t>2. După intervențiile specificate de OEM, cu precondițiile mecanice și electrice îndeplinite.</a:t>
            </a:r>
            <a:endParaRPr/>
          </a:p>
          <a:p xmlns:a="http://schemas.openxmlformats.org/drawingml/2006/main">
            <a:r>
              <a:t>3. Nu. Testarea directă neautorizată poate fi periculoasă. Se urmează exclusiv procedura aprobată.</a:t>
            </a:r>
            <a:endParaRPr/>
          </a:p>
          <a:p xmlns:a="http://schemas.openxmlformats.org/drawingml/2006/main">
            <a:r>
              <a:t>4. Precondițiile, autorizarea, comanda, alimentarea sarcinii și mecanismul.</a:t>
            </a:r>
            <a:endParaRPr/>
          </a:p>
          <a:p xmlns:a="http://schemas.openxmlformats.org/drawingml/2006/main">
            <a:r>
              <a:t>5. Nu. Trebuie verificate cererea, autorizarea, inhibările și ieșirea efectivă.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</a:t>
            </a:r>
            <a:endParaRPr/>
          </a:p>
          <a:p xmlns:a="http://schemas.openxmlformats.org/drawingml/2006/main">
            <a:r>
              <a:t>HELLA: senzori de viteză roată</a:t>
            </a:r>
            <a:endParaRPr/>
          </a:p>
          <a:p xmlns:a="http://schemas.openxmlformats.org/drawingml/2006/main">
            <a:r>
              <a:t>https://www.hella.com/techworld/en/technical/sensors-and-actuators/check-and-change-abs-and-wheel-speed-sensors/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sisteme electrice auto</a:t>
            </a:r>
            <a:endParaRPr/>
          </a:p>
          <a:p xmlns:a="http://schemas.openxmlformats.org/drawingml/2006/main">
            <a:r>
              <a:t>https://www.hella.com/techworld/us/technical/car-electronics-and-electrics/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sistemul airbag</a:t>
            </a:r>
            <a:endParaRPr/>
          </a:p>
          <a:p xmlns:a="http://schemas.openxmlformats.org/drawingml/2006/main">
            <a:r>
              <a:t>https://www.hella.com/techworld/en/technical/car-electronics-and-electrics/car-airbag-system/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climatizare auto</a:t>
            </a:r>
            <a:endParaRPr/>
          </a:p>
          <a:p xmlns:a="http://schemas.openxmlformats.org/drawingml/2006/main">
            <a:r>
              <a:t>https://www.hella.com/techworld/en/technical/car-air-conditioning/car-air-conditioning/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Consultate la 24.09.2026. Sursa BAR explică funcții OBD. Nu se transferă cerințele inspecției din California în România sau Spania.</a:t>
            </a:r>
            <a:endParaRPr/>
          </a:p>
          <a:p xmlns:a="http://schemas.openxmlformats.org/drawingml/2006/main">
            <a:r>
              <a:t>Designul, imaginea de fundal, fonturile și structura panourilor provin din Modulul 1 furnizat de utilizator. Conținutul scenariilor este elaborat pentru acest curs.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5ed2c2ce2c4add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0c48779c6b4b60" /><Relationship Type="http://schemas.openxmlformats.org/officeDocument/2006/relationships/slideLayout" Target="/ppt/slideLayouts/slideLayout1.xml" Id="R1a603b2f9af648d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a603b2f9af648db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d677c9151e4fb1" /><Relationship Type="http://schemas.openxmlformats.org/officeDocument/2006/relationships/image" Target="/ppt/media/image.png" Id="R72ce22d8c49b48b9" /><Relationship Type="http://schemas.openxmlformats.org/officeDocument/2006/relationships/notesSlide" Target="/ppt/notesSlides/notesSlide1.xml" Id="R7ecc8ba8b61c4a5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9726b22ce448d1" /><Relationship Type="http://schemas.openxmlformats.org/officeDocument/2006/relationships/notesSlide" Target="/ppt/notesSlides/notesSlide2.xml" Id="R7e372407d08a49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e3c58b6c684af5" /><Relationship Type="http://schemas.openxmlformats.org/officeDocument/2006/relationships/notesSlide" Target="/ppt/notesSlides/notesSlide3.xml" Id="Rce7b52e852934d3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ee203088c24a5e" /><Relationship Type="http://schemas.openxmlformats.org/officeDocument/2006/relationships/notesSlide" Target="/ppt/notesSlides/notesSlide4.xml" Id="Rb4d9166cd3e847f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6bfcd8a76c433c" /><Relationship Type="http://schemas.openxmlformats.org/officeDocument/2006/relationships/notesSlide" Target="/ppt/notesSlides/notesSlide5.xml" Id="R2d6c86b4f66442b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17360d96ce47c3" /><Relationship Type="http://schemas.openxmlformats.org/officeDocument/2006/relationships/notesSlide" Target="/ppt/notesSlides/notesSlide6.xml" Id="Ra610f5845fa143f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f73449beb34c17" /><Relationship Type="http://schemas.openxmlformats.org/officeDocument/2006/relationships/notesSlide" Target="/ppt/notesSlides/notesSlide7.xml" Id="R3783475646f64a0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cb7e2cbf94441c" /><Relationship Type="http://schemas.openxmlformats.org/officeDocument/2006/relationships/notesSlide" Target="/ppt/notesSlides/notesSlide8.xml" Id="Re23794b5740642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3bd616a3da4505" /><Relationship Type="http://schemas.openxmlformats.org/officeDocument/2006/relationships/notesSlide" Target="/ppt/notesSlides/notesSlide9.xml" Id="R94a779b89ac14e4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564bffacb3476e" /><Relationship Type="http://schemas.openxmlformats.org/officeDocument/2006/relationships/notesSlide" Target="/ppt/notesSlides/notesSlide10.xml" Id="R9ceddd357b48434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7aa6a487b64c9a" /><Relationship Type="http://schemas.openxmlformats.org/officeDocument/2006/relationships/notesSlide" Target="/ppt/notesSlides/notesSlide11.xml" Id="R3ed6542f7f68408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8c88a1c9f14a40" /><Relationship Type="http://schemas.openxmlformats.org/officeDocument/2006/relationships/notesSlide" Target="/ppt/notesSlides/notesSlide12.xml" Id="Ra6a4482d3bf148c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136f61000b4650" /><Relationship Type="http://schemas.openxmlformats.org/officeDocument/2006/relationships/notesSlide" Target="/ppt/notesSlides/notesSlide13.xml" Id="Refd3dd39c9264fa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82f86ac275422c" /><Relationship Type="http://schemas.openxmlformats.org/officeDocument/2006/relationships/notesSlide" Target="/ppt/notesSlides/notesSlide14.xml" Id="R97c6afa701c34b2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e5bb402dd147eb" /><Relationship Type="http://schemas.openxmlformats.org/officeDocument/2006/relationships/notesSlide" Target="/ppt/notesSlides/notesSlide15.xml" Id="R732e742b056343e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b8dc381b314755" /><Relationship Type="http://schemas.openxmlformats.org/officeDocument/2006/relationships/notesSlide" Target="/ppt/notesSlides/notesSlide16.xml" Id="Rc6d53115c88f4bf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9d5e75ee284c5f" /><Relationship Type="http://schemas.openxmlformats.org/officeDocument/2006/relationships/notesSlide" Target="/ppt/notesSlides/notesSlide17.xml" Id="R69b42f9ac44e404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3f5d86904a4bc9" /><Relationship Type="http://schemas.openxmlformats.org/officeDocument/2006/relationships/notesSlide" Target="/ppt/notesSlides/notesSlide18.xml" Id="Re50df67142994e5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919dff054d4801" /><Relationship Type="http://schemas.openxmlformats.org/officeDocument/2006/relationships/notesSlide" Target="/ppt/notesSlides/notesSlide19.xml" Id="R867c260741c24d0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5a3dfe77f845f4" /><Relationship Type="http://schemas.openxmlformats.org/officeDocument/2006/relationships/notesSlide" Target="/ppt/notesSlides/notesSlide20.xml" Id="R6e8e714f99b54c5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1a13f081e14a7e" /><Relationship Type="http://schemas.openxmlformats.org/officeDocument/2006/relationships/notesSlide" Target="/ppt/notesSlides/notesSlide21.xml" Id="Rfb5f4da9e0ac494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6de5ae43644764" /><Relationship Type="http://schemas.openxmlformats.org/officeDocument/2006/relationships/notesSlide" Target="/ppt/notesSlides/notesSlide22.xml" Id="R4f05d0a0e6dc443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00b78614774145" /><Relationship Type="http://schemas.openxmlformats.org/officeDocument/2006/relationships/notesSlide" Target="/ppt/notesSlides/notesSlide23.xml" Id="Rce4507e919a64d3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f3b075d9d64b96" /><Relationship Type="http://schemas.openxmlformats.org/officeDocument/2006/relationships/notesSlide" Target="/ppt/notesSlides/notesSlide24.xml" Id="Rd0838b08d3f34d3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5dd8df286740c4" /><Relationship Type="http://schemas.openxmlformats.org/officeDocument/2006/relationships/notesSlide" Target="/ppt/notesSlides/notesSlide25.xml" Id="R52679e28442742a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ce22d8c49b48b9"/>
          <a:srcRect xmlns:a="http://schemas.openxmlformats.org/drawingml/2006/main" l="0" t="25" r="0" b="25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527D56AD-A304-462A-8795-22B3B91DD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CA8144FC-C17F-415C-9625-61EBE210D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8872"/>
            <a:ext cx="6492240" cy="6739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927">
              <a:alpha val="95000"/>
            </a:srgbClr>
          </a:solidFill>
          <a:ln xmlns:a="http://schemas.openxmlformats.org/drawingml/2006/main" w="12700">
            <a:solidFill>
              <a:srgbClr val="071927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45999820-F24C-4FA7-AB38-F32B72BF4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5880"/>
            <a:ext cx="3840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MODULUL 11</a:t>
            </a:r>
            <a:endParaRPr sz="2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1801636C-A88A-460E-A5F7-FB1C91FC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5486400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Diagnosticarea</a:t>
            </a:r>
            <a:endParaRPr sz="3400"/>
          </a:p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sistemelor vehiculului</a:t>
            </a:r>
            <a:endParaRPr sz="34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7189AA80-058B-4BC3-89B6-25B6A9CE6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286125"/>
            <a:ext cx="53035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0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60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Aplicarea metodei de diagnostic la frânare, direcție, caroserie, SRS și climatizare.</a:t>
            </a:r>
            <a:endParaRPr sz="17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111790B0-22B3-43C1-9843-870BD9DA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41732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B020">
              <a:alpha val="85000"/>
            </a:srgbClr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5A09AE0B-DC30-49F6-8A0E-CC8556FC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4293108"/>
            <a:ext cx="127101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8 ore de instruire</a:t>
            </a:r>
            <a:endParaRPr sz="88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670CEF53-1BD0-4286-925F-CEB79A70E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4224528"/>
            <a:ext cx="182880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9C8F4">
              <a:alpha val="85000"/>
            </a:srgbClr>
          </a:solidFill>
          <a:ln xmlns:a="http://schemas.openxmlformats.org/drawingml/2006/main"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8A0D5E69-1948-424E-9DAB-0C8F27AC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4293108"/>
            <a:ext cx="16824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 lecții + practică</a:t>
            </a:r>
            <a:endParaRPr sz="88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ACDB93E0-29C5-4021-998F-89B2CB2B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224528"/>
            <a:ext cx="20116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39D98A">
              <a:alpha val="85000"/>
            </a:srgbClr>
          </a:solidFill>
          <a:ln xmlns:a="http://schemas.openxmlformats.org/drawingml/2006/main"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69F284F4-E2C2-4214-BBAC-7F260732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4293108"/>
            <a:ext cx="1865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metodă + dovezi + verificare</a:t>
            </a:r>
            <a:endParaRPr sz="88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4FDB7B96-BE6A-406B-93D2-DF64D7589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01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9294625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E1DFF1D-E6FC-46C2-B73C-C933162C1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3170703-142D-41F4-A078-FD09633C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Obiectivele modulului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31A12B8-D5F1-4D9E-860D-9483F36A5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La final, cursantul demonstrează competențele printr-un caz practic.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AC7F326-0073-4705-B969-88768873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EFE7830-F72D-4E1D-852C-4C93ACBB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167EEFEF-3FE7-478F-A579-C05165D4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A16ED3A-0077-4A68-9175-64682D7B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Lecție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8EF9124-68E9-4A13-9A22-4A094ACAB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Rezultat observabil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96660C4-2F46-41AF-9095-34F68BE25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0334E7D-A40F-4944-903C-E6B9B30D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ABS și ESP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F81314-BDAF-461B-9C43-C21964B1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vitezele roților cu circuitul și mecanica.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64C5ED4-6367-49D2-B4E6-E7515D15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C3CA6D8-8B52-4181-8B25-70D0659C5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Direcție electrică și calibrări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A7D5961-8EE4-4AF0-9A88-03EF17FF9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alimentarea de învățarea poziției.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0555EE7-B051-48AE-90B7-9B1CF900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C24FD2C-0DA7-4645-8973-21971B98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SRS și limitele testării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6C3B6FF-A142-4B01-8A46-E7A1F43C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Alegi o investigație sigură a sistemului airbag.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24B7609D-9010-446B-B59E-A9C37D9A3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2975265-05C5-4A84-8537-06F08717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BCM, uși și imobilizator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7D021E2B-4058-4767-AA07-412B6E06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Urmărești cererea, autorizarea și ieșirea.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2D3C4C52-9EF8-40D1-AF1F-B297ACD2B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3D746D0-DDF5-4D98-897F-70B78670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HVAC și confort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38795F0-EC56-485F-8516-4F93CFF1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lipsa cererii de lipsa răcirii.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A15E282-3347-4622-9898-F49AC360E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CA83711-78BA-4120-AB6E-8483EA6B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Fiecare concluzie trebuie susținută printr-un test și o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733187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E1DFF1D-E6FC-46C2-B73C-C933162C1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3170703-142D-41F4-A078-FD09633C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Programul de instruire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31A12B8-D5F1-4D9E-860D-9483F36A5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480 minute de instruire. Pauzele se adaugă separat.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AC7F326-0073-4705-B969-88768873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EFE7830-F72D-4E1D-852C-4C93ACBB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167EEFEF-3FE7-478F-A579-C05165D4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A16ED3A-0077-4A68-9175-64682D7B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Secțiune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8EF9124-68E9-4A13-9A22-4A094ACAB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Durată și activitate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96660C4-2F46-41AF-9095-34F68BE25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0334E7D-A40F-4944-903C-E6B9B30D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F81314-BDAF-461B-9C43-C21964B1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obiective, echipament și reguli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64C5ED4-6367-49D2-B4E6-E7515D15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C3CA6D8-8B52-4181-8B25-70D0659C5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Lecțiile 1–5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A7D5961-8EE4-4AF0-9A88-03EF17FF9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 × 70 min = 350 min: concepte, demonstrații și exerciții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0555EE7-B051-48AE-90B7-9B1CF900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C24FD2C-0DA7-4645-8973-21971B98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6C3B6FF-A142-4B01-8A46-E7A1F43C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60 min: diagnostic în echipă și predarea dovezilor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24B7609D-9010-446B-B59E-A9C37D9A3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2975265-05C5-4A84-8537-06F08717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 scurtă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7D021E2B-4058-4767-AA07-412B6E06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30 min: cinci întrebări și un mini-caz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2D3C4C52-9EF8-40D1-AF1F-B297ACD2B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3D746D0-DDF5-4D98-897F-70B78670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38795F0-EC56-485F-8516-4F93CFF1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justificarea răspunsurilor și pașii următori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A15E282-3347-4622-9898-F49AC360E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CA83711-78BA-4120-AB6E-8483EA6B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 fiecare lecție: 20 min concepte, 15 min demonstrație, 35 min exercițiu.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733187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Pregătirea lucrului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Condițiile de test se stabilesc înainte de conectarea aparaturii.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Echipament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Tester cu acces la sisteme, scheme OEM, banc pentru caroserie, loguri ABS/HVAC, multimetru și osciloscop.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Reguli pentru acest modul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SRS: fără măsurări directe pe capse pirotehnice și fără rezistoare improvizate. Frânele și direcția cer proceduri și personal competent. Refrigerantul și HV cer calificări și echipament specifice.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Valorile de service, pinii și procedurile se verifică pentru vehiculul concret.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1: ABS și ESP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ABS folosește informația de viteză a roților.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Tipul senzorului schimbă testul electric.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Inelul magnetic și rulmentul pot afecta semnalul.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ESP folosește și alte informații dinamice.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vitezele roților cu circuitul și mecanica.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DTC de viteză roată dovedește senzor defect?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 roată cade la zero în log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Celelalte trei viteze sunt apropiate.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Roata stânga față cade intermitent.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Simptomul apare la viteză mică.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Rulmentul a fost schimbat recent.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identificarea roții și condiția.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montajul, inelul și cablajul.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Testează semnalul după tipul senzorului.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Repetă verificarea controlat.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1: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Primești patru trasee de viteză. Localizează abaterea și propune un test electric și unul mecanic.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2: Direcție electrică și calibrări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EPS cere alimentare stabilă sub sarcină.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Semnalele de unghi și cuplu trebuie plauzibile.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Calibrarea are precondiții mecanice.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DTC-urile din alte sisteme pot afecta asistența.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alimentarea de învățarea poziției.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Când poate fi necesară o calibrare de unghi?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Asistența dispare la manevră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Tensiunea la modul scade în sarcină.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Tensiunea bateriei scade mult mai puțin.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Există cod de subtensiune.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Geometria nu a fost modificată.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Măsoară alimentarea și masa sub sarcină.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Localizează căderea pe traseu.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Remediază cauza electrică.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Aplică învățarea doar dacă OEM o cere.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2: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Explică de ce resetarea unghiului nu rezolvă cazul dat. Definește verificarea după reparație.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3: SRS și limitele testării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SRS include componente pirotehnice.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Energia poate rămâne stocată după oprire.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Dezactivarea și timpul de așteptare sunt specifice.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Diagnoza folosește proceduri și adaptoare aprobate.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Alegi o investigație sigură a sistemului airbag.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Poți verifica o capsă airbag cu ohmmetrul obișnuit?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Martor SRS după lucrări la scaun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Cod pentru circuit din zona scaunului.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 existat o demontare recentă.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Conectorul este vizibil sub scaun.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Circuitul nu se sondează direct.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Salvează codul și definiția exactă.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Consultă procedura de dezactivare.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Inspectează numai după pregătirea prescrisă.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Continuă cu metoda și sculele aprobate.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3: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o fișă, ordonează pașii siguri și indică unde oprești testarea dacă lipsește procedura OEM.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4: BCM, uși și imobilizator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BCM poate coordona mai multe funcții de caroserie.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cerere validă poate fi blocată de o precondiție.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Imobilizatorul se verifică prin stări și autorizare.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Programarea cheilor cere acces legitim și procedură.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Urmărești cererea, autorizarea și ieșirea.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Ce verifici dacă cererea există, dar ieșirea lipsește?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Închiderea unei uși nu funcționează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Cererea apare în tester.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Celelalte uși răspund.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Modulul ușii afectate comunică.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Poziția broaștei apare neplauzibilă.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stările de intrare și blocările.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Testează ieșirea prin funcția permisă.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alimentarea și mecanismul local.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Repetă comenzile și verifică toate stările.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4: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Construiește un plan pentru ușa defectă și unul pentru pornire neautorizată. Separă cele două sisteme.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5: HVAC și confort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HVAC poate cere compresorului să funcționeze.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ECU poate inhiba cererea pentru protecție.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Presiunea și temperaturile se interpretează împreună.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Lipsa răcirii poate fi electrică sau frigorifică.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lipsa cererii de lipsa răcirii.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Butonul A/C aprins dovedește comandă de compresor?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A/C solicitat, compresor inhibat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Butonul A/C este activ.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Cererea apare în datele HVAC.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ECU afișează un motiv de inhibare.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Senzorul de presiune are valoare neplauzibilă.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Citește motivul de inhibare.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senzorul și circuitul potrivit.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cu măsurare frigorifică autorizată.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răcirea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5: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Scrie un plan care separă senzorul eronat de presiunea reală anormală. Precizează cine poate face măsurarea.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 de modul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60 min: 10 min plan, 35 min testare, 15 min susținere.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Situația de lucru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Global scan cu martori ABS și direcție. Cursantul separă defectul primar de consecințe și predă un plan pentru un sistem non-motor, cu limitele testării precizate.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Livrabile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Reclamație, simptom confirmat și raport inițial.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Ipoteze ordonate și măsurători documentate.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Cauza demonstrată și remedierea justificată.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 comparabilă cu situația inițială.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Instructorul dezvăluie cauza numai după prezentarea dovezilor.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E1DFF1D-E6FC-46C2-B73C-C933162C1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3170703-142D-41F4-A078-FD09633C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Grila pentru proba practică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31A12B8-D5F1-4D9E-860D-9483F36A5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puncte. Prag didactic propus: 14/20 și toate regulile de siguranță respectate.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AC7F326-0073-4705-B969-88768873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EFE7830-F72D-4E1D-852C-4C93ACBB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167EEFEF-3FE7-478F-A579-C05165D4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A16ED3A-0077-4A68-9175-64682D7B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Criteriu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8EF9124-68E9-4A13-9A22-4A094ACAB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Dovadă și punctaj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96660C4-2F46-41AF-9095-34F68BE25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0334E7D-A40F-4944-903C-E6B9B30D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Simptom și context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F81314-BDAF-461B-9C43-C21964B1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condiții clare, reproducere și raport inițial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64C5ED4-6367-49D2-B4E6-E7515D15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C3CA6D8-8B52-4181-8B25-70D0659C5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Plan și ipoteze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A7D5961-8EE4-4AF0-9A88-03EF17FF9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ipoteze plauzibile, ordonate și testabile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0555EE7-B051-48AE-90B7-9B1CF900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C24FD2C-0DA7-4645-8973-21971B98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Măsurători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6C3B6FF-A142-4B01-8A46-E7A1F43C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metodă corectă, puncte de test și unități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24B7609D-9010-446B-B59E-A9C37D9A3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2975265-05C5-4A84-8537-06F08717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Cauză și remediere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7D021E2B-4058-4767-AA07-412B6E06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concluzie susținută, alternative eliminate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2D3C4C52-9EF8-40D1-AF1F-B297ACD2B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3D746D0-DDF5-4D98-897F-70B78670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Verificare și raport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38795F0-EC56-485F-8516-4F93CFF1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repetarea condițiilor, rezultat și limite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A15E282-3347-4622-9898-F49AC360E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CA83711-78BA-4120-AB6E-8483EA6B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Siguranța este obligatorie. Acțiunile nesigure opresc proba.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7331870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întrebări de înțelegere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30 min în total: 15 min întrebări, 15 min mini-caz. Fără răspunsuri pe ecran.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Întrebările 1–3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1. DTC de viteză roată dovedește senzor defect?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2. Când poate fi necesară o calibrare de unghi?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3. Poți verifica o capsă airbag cu ohmmetrul obișnuit?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Întrebările 4–5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4. Ce verifici dacă cererea există, dar ieșirea lipsește?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5. Butonul A/C aprins dovedește comandă de compresor?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 puncte pe întrebare: explicație corectă și implicație practică.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mini-caz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Continuarea evaluării individuale. 10 puncte.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 disponibile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Cod pentru circuit din zona scaunului.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 existat o demontare recentă.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Conectorul este vizibil sub scaun.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Circuitul nu se sondează direct.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Cerințe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ipoteze plauzibile.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teste care separă ipotezele. 4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Concluzie justificată și limite.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Verificarea reparației. 2 p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Prag didactic propus: 14/20 cumulat la întrebări și mini-caz.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E1DFF1D-E6FC-46C2-B73C-C933162C1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3170703-142D-41F4-A078-FD09633C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Debrief: răspunsurile esențiale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31A12B8-D5F1-4D9E-860D-9483F36A5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min: cursanții își justifică răspunsurile înainte de afișarea concluziilor.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AC7F326-0073-4705-B969-88768873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EFE7830-F72D-4E1D-852C-4C93ACBB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167EEFEF-3FE7-478F-A579-C05165D4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A16ED3A-0077-4A68-9175-64682D7B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Întrebare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8EF9124-68E9-4A13-9A22-4A094ACAB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Ideea care trebuie demonstrată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96660C4-2F46-41AF-9095-34F68BE25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0334E7D-A40F-4944-903C-E6B9B30D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ABS și ESP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F81314-BDAF-461B-9C43-C21964B1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Se verifică senzorul, cablajul, encoderul și montajul mecanic.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64C5ED4-6367-49D2-B4E6-E7515D15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C3CA6D8-8B52-4181-8B25-70D0659C5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Direcție electrică și calibrări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A7D5961-8EE4-4AF0-9A88-03EF17FF9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După intervențiile specificate de OEM, cu precondițiile mecanice și electrice îndeplinite.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0555EE7-B051-48AE-90B7-9B1CF900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C24FD2C-0DA7-4645-8973-21971B98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SRS și limitele testării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6C3B6FF-A142-4B01-8A46-E7A1F43C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Testarea directă neautorizată poate fi periculoasă. Se urmează exclusiv procedura aprobată.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24B7609D-9010-446B-B59E-A9C37D9A3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2975265-05C5-4A84-8537-06F08717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BCM, uși și imobilizator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7D021E2B-4058-4767-AA07-412B6E06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Precondițiile, autorizarea, comanda, alimentarea sarcinii și mecanismul.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2D3C4C52-9EF8-40D1-AF1F-B297ACD2B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3D746D0-DDF5-4D98-897F-70B78670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HVAC și confort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38795F0-EC56-485F-8516-4F93CFF1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Trebuie verificate cererea, autorizarea, inhibările și ieșirea efectivă.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A15E282-3347-4622-9898-F49AC360E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CA83711-78BA-4120-AB6E-8483EA6B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Întrebările și mini-cazul verifică raționamentul. Practica verifică execuția.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7331870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817C253-6BC9-40D4-BAD5-FF786F2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53962A-228B-4574-9600-652EDEB1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Surse și continuarea studiului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874B34-978E-4400-B561-3A5B4CAC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Documentația tehnică se consultă pentru vehiculul concret. Linkurile sunt în notele prezentatorului.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E58A4E-302E-44E2-8B06-ACD120E0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11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FB008A-552A-43B4-9F71-F21A46ED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331EB6A-7A69-4FDF-8F8E-47315006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A01ED8-882C-42F3-84F3-077CE21B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Referințe pentru modul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AA21D4-40BD-4C78-9A6F-8A1F8B0D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senzori de viteză roată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sisteme electrice auto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sistemul airbag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climatizare auto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305B0C3-2744-4534-86BF-B04E837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18D8425-7593-4464-8B5C-8D350D1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Pentru atelier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740780-9AEA-46CE-AB78-39E7B2A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Schema, pinoutul și procedura OEM pentru VIN.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Valorile nominale și condițiile exacte de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Buletinele tehnice și versiunea software aplicabile.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Fișa comună de diagnostic din Modulul 1.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B077E09-7E43-49C1-B001-E028E96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66B4BB9-5070-4A3B-B8E0-3E197A2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Exemplele sunt didactice. Specificațiile reale se confirmă în documentația OEM.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59538301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2026-09-24T18:13:20.7830000Z</dcterms:created>
  <dcterms:modified xsi:type="dcterms:W3CDTF">2026-09-24T18:13:20.7830000Z</dcterms:modified>
</coreProperties>
</file>