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2001992f5024560" /><Relationship Type="http://schemas.openxmlformats.org/officeDocument/2006/relationships/extended-properties" Target="/docProps/app.xml" Id="Rcaab6d465c4e438e" /><Relationship Type="http://schemas.openxmlformats.org/officeDocument/2006/relationships/officeDocument" Target="/ppt/presentation.xml" Id="R9e7477e1c3424d26" /></Relationships>
</file>

<file path=ppt/presentation.xml><?xml version="1.0" encoding="utf-8"?>
<p:presentation xmlns:p="http://schemas.openxmlformats.org/presentationml/2006/main">
  <p:sldMasterIdLst>
    <p:sldMasterId xmlns:r="http://schemas.openxmlformats.org/officeDocument/2006/relationships" id="2147483648" r:id="Rc947b253170141f0"/>
  </p:sldMasterIdLst>
  <p:notesMasterIdLst>
    <p:notesMasterId xmlns:r="http://schemas.openxmlformats.org/officeDocument/2006/relationships" r:id="Rb188f40bcc104c76"/>
  </p:notesMasterIdLst>
  <p:sldIdLst>
    <p:sldId xmlns:r="http://schemas.openxmlformats.org/officeDocument/2006/relationships" id="256" r:id="R33c488b0ce0b48fa"/>
    <p:sldId xmlns:r="http://schemas.openxmlformats.org/officeDocument/2006/relationships" id="257" r:id="R41787018fcb34ea7"/>
    <p:sldId xmlns:r="http://schemas.openxmlformats.org/officeDocument/2006/relationships" id="258" r:id="Rdc02bb48d5e943d4"/>
    <p:sldId xmlns:r="http://schemas.openxmlformats.org/officeDocument/2006/relationships" id="259" r:id="R4b65d0b085a44bda"/>
    <p:sldId xmlns:r="http://schemas.openxmlformats.org/officeDocument/2006/relationships" id="260" r:id="R7f0318b03e6f49f4"/>
    <p:sldId xmlns:r="http://schemas.openxmlformats.org/officeDocument/2006/relationships" id="261" r:id="Rc62c31cc980b4d0f"/>
    <p:sldId xmlns:r="http://schemas.openxmlformats.org/officeDocument/2006/relationships" id="262" r:id="Rcfefc00603c743f3"/>
    <p:sldId xmlns:r="http://schemas.openxmlformats.org/officeDocument/2006/relationships" id="263" r:id="R07a0b32914e6431a"/>
    <p:sldId xmlns:r="http://schemas.openxmlformats.org/officeDocument/2006/relationships" id="264" r:id="R935c330ebeeb4988"/>
    <p:sldId xmlns:r="http://schemas.openxmlformats.org/officeDocument/2006/relationships" id="265" r:id="R457a2b73263b4369"/>
    <p:sldId xmlns:r="http://schemas.openxmlformats.org/officeDocument/2006/relationships" id="266" r:id="Rf41fd1cdf05f4788"/>
    <p:sldId xmlns:r="http://schemas.openxmlformats.org/officeDocument/2006/relationships" id="267" r:id="R4c8fc12ed29949b5"/>
    <p:sldId xmlns:r="http://schemas.openxmlformats.org/officeDocument/2006/relationships" id="268" r:id="R2121a7a8426c4dd2"/>
    <p:sldId xmlns:r="http://schemas.openxmlformats.org/officeDocument/2006/relationships" id="269" r:id="R11f0fd7a88294035"/>
    <p:sldId xmlns:r="http://schemas.openxmlformats.org/officeDocument/2006/relationships" id="270" r:id="R4898aad472f44282"/>
    <p:sldId xmlns:r="http://schemas.openxmlformats.org/officeDocument/2006/relationships" id="271" r:id="Raee1dd88f21845d7"/>
    <p:sldId xmlns:r="http://schemas.openxmlformats.org/officeDocument/2006/relationships" id="272" r:id="Rfe626b9d536a4769"/>
    <p:sldId xmlns:r="http://schemas.openxmlformats.org/officeDocument/2006/relationships" id="273" r:id="Rf3ee652bcb4c48ca"/>
    <p:sldId xmlns:r="http://schemas.openxmlformats.org/officeDocument/2006/relationships" id="274" r:id="R2dfc6fab98ca41e2"/>
    <p:sldId xmlns:r="http://schemas.openxmlformats.org/officeDocument/2006/relationships" id="275" r:id="R10f007ac48344a9c"/>
    <p:sldId xmlns:r="http://schemas.openxmlformats.org/officeDocument/2006/relationships" id="276" r:id="R425ade83471d4829"/>
    <p:sldId xmlns:r="http://schemas.openxmlformats.org/officeDocument/2006/relationships" id="277" r:id="R7f575fd5c5be4c82"/>
    <p:sldId xmlns:r="http://schemas.openxmlformats.org/officeDocument/2006/relationships" id="278" r:id="R4ec09a34a98440f3"/>
    <p:sldId xmlns:r="http://schemas.openxmlformats.org/officeDocument/2006/relationships" id="279" r:id="R3193e8c45735409e"/>
    <p:sldId xmlns:r="http://schemas.openxmlformats.org/officeDocument/2006/relationships" id="280" r:id="R7ef4546e8793488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489a5767bb1244eb" /><Relationship Type="http://schemas.openxmlformats.org/officeDocument/2006/relationships/slideMaster" Target="/ppt/slideMasters/slideMaster1.xml" Id="Rc947b253170141f0" /><Relationship Type="http://schemas.openxmlformats.org/officeDocument/2006/relationships/notesMaster" Target="/ppt/notesMasters/notesMaster1.xml" Id="Rb188f40bcc104c76" /><Relationship Type="http://schemas.openxmlformats.org/officeDocument/2006/relationships/presProps" Target="/ppt/presProps.xml" Id="Rf382a662c7be4fc4" /><Relationship Type="http://schemas.openxmlformats.org/officeDocument/2006/relationships/viewProps" Target="/ppt/viewProps.xml" Id="R7e25c4a555e44201" /><Relationship Type="http://schemas.openxmlformats.org/officeDocument/2006/relationships/tableStyles" Target="/ppt/tableStyles.xml" Id="Rcf66a9bacaae4d2f" /><Relationship Type="http://schemas.openxmlformats.org/officeDocument/2006/relationships/slide" Target="/ppt/slides/slide1.xml" Id="R33c488b0ce0b48fa" /><Relationship Type="http://schemas.openxmlformats.org/officeDocument/2006/relationships/slide" Target="/ppt/slides/slide2.xml" Id="R41787018fcb34ea7" /><Relationship Type="http://schemas.openxmlformats.org/officeDocument/2006/relationships/slide" Target="/ppt/slides/slide3.xml" Id="Rdc02bb48d5e943d4" /><Relationship Type="http://schemas.openxmlformats.org/officeDocument/2006/relationships/slide" Target="/ppt/slides/slide4.xml" Id="R4b65d0b085a44bda" /><Relationship Type="http://schemas.openxmlformats.org/officeDocument/2006/relationships/slide" Target="/ppt/slides/slide5.xml" Id="R7f0318b03e6f49f4" /><Relationship Type="http://schemas.openxmlformats.org/officeDocument/2006/relationships/slide" Target="/ppt/slides/slide6.xml" Id="Rc62c31cc980b4d0f" /><Relationship Type="http://schemas.openxmlformats.org/officeDocument/2006/relationships/slide" Target="/ppt/slides/slide7.xml" Id="Rcfefc00603c743f3" /><Relationship Type="http://schemas.openxmlformats.org/officeDocument/2006/relationships/slide" Target="/ppt/slides/slide8.xml" Id="R07a0b32914e6431a" /><Relationship Type="http://schemas.openxmlformats.org/officeDocument/2006/relationships/slide" Target="/ppt/slides/slide9.xml" Id="R935c330ebeeb4988" /><Relationship Type="http://schemas.openxmlformats.org/officeDocument/2006/relationships/slide" Target="/ppt/slides/slide10.xml" Id="R457a2b73263b4369" /><Relationship Type="http://schemas.openxmlformats.org/officeDocument/2006/relationships/slide" Target="/ppt/slides/slide11.xml" Id="Rf41fd1cdf05f4788" /><Relationship Type="http://schemas.openxmlformats.org/officeDocument/2006/relationships/slide" Target="/ppt/slides/slide12.xml" Id="R4c8fc12ed29949b5" /><Relationship Type="http://schemas.openxmlformats.org/officeDocument/2006/relationships/slide" Target="/ppt/slides/slide13.xml" Id="R2121a7a8426c4dd2" /><Relationship Type="http://schemas.openxmlformats.org/officeDocument/2006/relationships/slide" Target="/ppt/slides/slide14.xml" Id="R11f0fd7a88294035" /><Relationship Type="http://schemas.openxmlformats.org/officeDocument/2006/relationships/slide" Target="/ppt/slides/slide15.xml" Id="R4898aad472f44282" /><Relationship Type="http://schemas.openxmlformats.org/officeDocument/2006/relationships/slide" Target="/ppt/slides/slide16.xml" Id="Raee1dd88f21845d7" /><Relationship Type="http://schemas.openxmlformats.org/officeDocument/2006/relationships/slide" Target="/ppt/slides/slide17.xml" Id="Rfe626b9d536a4769" /><Relationship Type="http://schemas.openxmlformats.org/officeDocument/2006/relationships/slide" Target="/ppt/slides/slide18.xml" Id="Rf3ee652bcb4c48ca" /><Relationship Type="http://schemas.openxmlformats.org/officeDocument/2006/relationships/slide" Target="/ppt/slides/slide19.xml" Id="R2dfc6fab98ca41e2" /><Relationship Type="http://schemas.openxmlformats.org/officeDocument/2006/relationships/slide" Target="/ppt/slides/slide20.xml" Id="R10f007ac48344a9c" /><Relationship Type="http://schemas.openxmlformats.org/officeDocument/2006/relationships/slide" Target="/ppt/slides/slide21.xml" Id="R425ade83471d4829" /><Relationship Type="http://schemas.openxmlformats.org/officeDocument/2006/relationships/slide" Target="/ppt/slides/slide22.xml" Id="R7f575fd5c5be4c82" /><Relationship Type="http://schemas.openxmlformats.org/officeDocument/2006/relationships/slide" Target="/ppt/slides/slide23.xml" Id="R4ec09a34a98440f3" /><Relationship Type="http://schemas.openxmlformats.org/officeDocument/2006/relationships/slide" Target="/ppt/slides/slide24.xml" Id="R3193e8c45735409e" /><Relationship Type="http://schemas.openxmlformats.org/officeDocument/2006/relationships/slide" Target="/ppt/slides/slide25.xml" Id="R7ef4546e8793488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90a84fc1e124df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633aa94b1974ac5" /><Relationship Type="http://schemas.openxmlformats.org/officeDocument/2006/relationships/notesMaster" Target="/ppt/notesMasters/notesMaster1.xml" Id="R133cde5a2ded4f62" /></Relationships>
</file>

<file path=ppt/notesSlides/_rels/notesSlide2.xml.rels>&#65279;<?xml version="1.0" encoding="utf-8"?><Relationships xmlns="http://schemas.openxmlformats.org/package/2006/relationships"><Relationship Type="http://schemas.openxmlformats.org/officeDocument/2006/relationships/slide" Target="/ppt/slides/slide2.xml" Id="R2cf361aad0da41da" /><Relationship Type="http://schemas.openxmlformats.org/officeDocument/2006/relationships/notesMaster" Target="/ppt/notesMasters/notesMaster1.xml" Id="Re0382b5a1e5c476f" /></Relationships>
</file>

<file path=ppt/notesSlides/_rels/notesSlide3.xml.rels>&#65279;<?xml version="1.0" encoding="utf-8"?><Relationships xmlns="http://schemas.openxmlformats.org/package/2006/relationships"><Relationship Type="http://schemas.openxmlformats.org/officeDocument/2006/relationships/slide" Target="/ppt/slides/slide3.xml" Id="R23162c4ffc2f4bde" /><Relationship Type="http://schemas.openxmlformats.org/officeDocument/2006/relationships/notesMaster" Target="/ppt/notesMasters/notesMaster1.xml" Id="R1d00bc02d843477c" /></Relationships>
</file>

<file path=ppt/notesSlides/_rels/notesSlide4.xml.rels>&#65279;<?xml version="1.0" encoding="utf-8"?><Relationships xmlns="http://schemas.openxmlformats.org/package/2006/relationships"><Relationship Type="http://schemas.openxmlformats.org/officeDocument/2006/relationships/slide" Target="/ppt/slides/slide4.xml" Id="Rd5010ca326114e9e" /><Relationship Type="http://schemas.openxmlformats.org/officeDocument/2006/relationships/notesMaster" Target="/ppt/notesMasters/notesMaster1.xml" Id="R6fe96634235445b6" /></Relationships>
</file>

<file path=ppt/notesSlides/_rels/notesSlide5.xml.rels>&#65279;<?xml version="1.0" encoding="utf-8"?><Relationships xmlns="http://schemas.openxmlformats.org/package/2006/relationships"><Relationship Type="http://schemas.openxmlformats.org/officeDocument/2006/relationships/slide" Target="/ppt/slides/slide5.xml" Id="Rd49a7fb078cf4f35" /><Relationship Type="http://schemas.openxmlformats.org/officeDocument/2006/relationships/notesMaster" Target="/ppt/notesMasters/notesMaster1.xml" Id="R31d892784ba44c57" /></Relationships>
</file>

<file path=ppt/notesSlides/_rels/notesSlide6.xml.rels>&#65279;<?xml version="1.0" encoding="utf-8"?><Relationships xmlns="http://schemas.openxmlformats.org/package/2006/relationships"><Relationship Type="http://schemas.openxmlformats.org/officeDocument/2006/relationships/slide" Target="/ppt/slides/slide6.xml" Id="R9df8751471b6437f" /><Relationship Type="http://schemas.openxmlformats.org/officeDocument/2006/relationships/notesMaster" Target="/ppt/notesMasters/notesMaster1.xml" Id="Ra50ecc2cad3243c0" /></Relationships>
</file>

<file path=ppt/notesSlides/_rels/notesSlide7.xml.rels>&#65279;<?xml version="1.0" encoding="utf-8"?><Relationships xmlns="http://schemas.openxmlformats.org/package/2006/relationships"><Relationship Type="http://schemas.openxmlformats.org/officeDocument/2006/relationships/slide" Target="/ppt/slides/slide7.xml" Id="R38d63c83305a4003" /><Relationship Type="http://schemas.openxmlformats.org/officeDocument/2006/relationships/notesMaster" Target="/ppt/notesMasters/notesMaster1.xml" Id="R0c8baf39ed2a4941" /></Relationships>
</file>

<file path=ppt/notesSlides/_rels/notesSlide8.xml.rels>&#65279;<?xml version="1.0" encoding="utf-8"?><Relationships xmlns="http://schemas.openxmlformats.org/package/2006/relationships"><Relationship Type="http://schemas.openxmlformats.org/officeDocument/2006/relationships/slide" Target="/ppt/slides/slide8.xml" Id="Rdb4466c9b64b4eb3" /><Relationship Type="http://schemas.openxmlformats.org/officeDocument/2006/relationships/notesMaster" Target="/ppt/notesMasters/notesMaster1.xml" Id="R1c63f07b5a9f44fc" /></Relationships>
</file>

<file path=ppt/notesSlides/_rels/notesSlide9.xml.rels>&#65279;<?xml version="1.0" encoding="utf-8"?><Relationships xmlns="http://schemas.openxmlformats.org/package/2006/relationships"><Relationship Type="http://schemas.openxmlformats.org/officeDocument/2006/relationships/slide" Target="/ppt/slides/slide9.xml" Id="R4743236618d94ba1" /><Relationship Type="http://schemas.openxmlformats.org/officeDocument/2006/relationships/notesMaster" Target="/ppt/notesMasters/notesMaster1.xml" Id="R71cbd578aa1f455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7831c152ac34b4f" /><Relationship Type="http://schemas.openxmlformats.org/officeDocument/2006/relationships/notesMaster" Target="/ppt/notesMasters/notesMaster1.xml" Id="Rd3b86faec97f40a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717a845c81f4c5d" /><Relationship Type="http://schemas.openxmlformats.org/officeDocument/2006/relationships/notesMaster" Target="/ppt/notesMasters/notesMaster1.xml" Id="Rd8c57d82e5254cb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4c502d882164144" /><Relationship Type="http://schemas.openxmlformats.org/officeDocument/2006/relationships/notesMaster" Target="/ppt/notesMasters/notesMaster1.xml" Id="R05b0ea568bac458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6456b5baadd4898" /><Relationship Type="http://schemas.openxmlformats.org/officeDocument/2006/relationships/notesMaster" Target="/ppt/notesMasters/notesMaster1.xml" Id="R97b29018420e496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9867522d3b04ab3" /><Relationship Type="http://schemas.openxmlformats.org/officeDocument/2006/relationships/notesMaster" Target="/ppt/notesMasters/notesMaster1.xml" Id="R9aeae26b12f94ee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8fa78b6541a4251" /><Relationship Type="http://schemas.openxmlformats.org/officeDocument/2006/relationships/notesMaster" Target="/ppt/notesMasters/notesMaster1.xml" Id="R66e77cebf05d4e2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6b3f00e71e44e83" /><Relationship Type="http://schemas.openxmlformats.org/officeDocument/2006/relationships/notesMaster" Target="/ppt/notesMasters/notesMaster1.xml" Id="R87e8a20d0dc3407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85677ade0484a86" /><Relationship Type="http://schemas.openxmlformats.org/officeDocument/2006/relationships/notesMaster" Target="/ppt/notesMasters/notesMaster1.xml" Id="R71e20ea332004e9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dd2d8f03a0d465a" /><Relationship Type="http://schemas.openxmlformats.org/officeDocument/2006/relationships/notesMaster" Target="/ppt/notesMasters/notesMaster1.xml" Id="R3e47e21d1eeb495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e8e5457832a4fad" /><Relationship Type="http://schemas.openxmlformats.org/officeDocument/2006/relationships/notesMaster" Target="/ppt/notesMasters/notesMaster1.xml" Id="Rc377d24208df44b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e894cdfce5e43ff" /><Relationship Type="http://schemas.openxmlformats.org/officeDocument/2006/relationships/notesMaster" Target="/ppt/notesMasters/notesMaster1.xml" Id="Re23705c4c2a34cf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e3eb8f843e34e80" /><Relationship Type="http://schemas.openxmlformats.org/officeDocument/2006/relationships/notesMaster" Target="/ppt/notesMasters/notesMaster1.xml" Id="R20effa342c29405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bbb62a329774ec6" /><Relationship Type="http://schemas.openxmlformats.org/officeDocument/2006/relationships/notesMaster" Target="/ppt/notesMasters/notesMaster1.xml" Id="R45bdbaeda17c465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ed41920b3364229" /><Relationship Type="http://schemas.openxmlformats.org/officeDocument/2006/relationships/notesMaster" Target="/ppt/notesMasters/notesMaster1.xml" Id="R5f3ad44abbb74c5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520a842b80c4f17" /><Relationship Type="http://schemas.openxmlformats.org/officeDocument/2006/relationships/notesMaster" Target="/ppt/notesMasters/notesMaster1.xml" Id="R541448a39520403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c76d13295aa45d5" /><Relationship Type="http://schemas.openxmlformats.org/officeDocument/2006/relationships/notesMaster" Target="/ppt/notesMasters/notesMaster1.xml" Id="R7c728fb954b54f6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Deschidere: cere un exemplu de simptom relevant pentru modul. Leagă răspunsul de metoda din Modulul 1.</a:t>
            </a:r>
            <a:endParaRPr/>
          </a:p>
          <a:p xmlns:a="http://schemas.openxmlformats.org/drawingml/2006/main">
            <a:r>
              <a:t>Imagine de fundal și design preluate din prezentarea Modulului 1 furnizată de utilizator.</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20 minute pentru deschidere, obiective, organizarea echipelor și pregătire.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Durata de 70 min include demonstrația și exercițiul. Practica ghidată însumează 310 minute: 5 × 50 + 60. Pauzele nu intră în cele 480 minute. La Modulul 12, cazul integrat este proba practică evaluată.</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pregătește un vehicul cunoscut bun sau un banc. Defectele se introduc reversibil numai în condiții controlate. Echipe de 3–4 persoane: operator, observator, responsabil de documentare. Rotește rolurile.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Obiectiv: Definești evenimentul care trebuie surprins.</a:t>
            </a:r>
            <a:endParaRPr/>
          </a:p>
          <a:p xmlns:a="http://schemas.openxmlformats.org/drawingml/2006/main">
            <a:r>
              <a:t>Explicație și răspuns orientativ: Nu, dacă defectul apărea după încălzire sau în alte condiții neatinse în test.</a:t>
            </a:r>
            <a:endParaRPr/>
          </a:p>
          <a:p xmlns:a="http://schemas.openxmlformats.org/drawingml/2006/main">
            <a:r>
              <a:t>Discută: Canalele trebuie să fie simultane sau sincronizate. Căderea alimentării poate explica mai multe semnale. Dacă CKP dispare cu alimentare stabilă, investighezi circuitul. Testul se oprește dacă vehiculul devine nesigur.</a:t>
            </a:r>
            <a:endParaRPr/>
          </a:p>
          <a:p xmlns:a="http://schemas.openxmlformats.org/drawingml/2006/main">
            <a:r>
              <a:t>Nu prezenta scenariul ca defect real al unei mărci.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Pico: declanșarea capturii</a:t>
            </a:r>
            <a:endParaRPr/>
          </a:p>
          <a:p xmlns:a="http://schemas.openxmlformats.org/drawingml/2006/main">
            <a:r>
              <a:t>https://www.picoauto.com/library/picoscope-automotive-training/knowledge-base/trigger</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Demonstrație: expune datele înainte de concluzie. Cere o ipoteză și un test care o poate contrazice.</a:t>
            </a:r>
            <a:endParaRPr/>
          </a:p>
          <a:p xmlns:a="http://schemas.openxmlformats.org/drawingml/2006/main">
            <a:r>
              <a:t>Interpretare: Canalele trebuie să fie simultane sau sincronizate. Căderea alimentării poate explica mai multe semnale. Dacă CKP dispare cu alimentare stabilă, investighezi circuitul. Testul se oprește dacă vehiculul devine nesigur.</a:t>
            </a:r>
            <a:endParaRPr/>
          </a:p>
          <a:p xmlns:a="http://schemas.openxmlformats.org/drawingml/2006/main">
            <a:r>
              <a:t>Verifică dacă participanții separă observațiile de presupuneri.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Pico: declanșarea capturii</a:t>
            </a:r>
            <a:endParaRPr/>
          </a:p>
          <a:p xmlns:a="http://schemas.openxmlformats.org/drawingml/2006/main">
            <a:r>
              <a:t>https://www.picoauto.com/library/picoscope-automotive-training/knowledge-base/trigger</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RĂSPUNSURI PENTRU INSTRUCTOR</a:t>
            </a:r>
            <a:endParaRPr/>
          </a:p>
          <a:p xmlns:a="http://schemas.openxmlformats.org/drawingml/2006/main">
            <a:r>
              <a:t>1. Canalele trebuie să fie simultane sau sincronizate.</a:t>
            </a:r>
            <a:endParaRPr/>
          </a:p>
          <a:p xmlns:a="http://schemas.openxmlformats.org/drawingml/2006/main">
            <a:r>
              <a:t>2. Căderea alimentării poate explica mai multe semnale.</a:t>
            </a:r>
            <a:endParaRPr/>
          </a:p>
          <a:p xmlns:a="http://schemas.openxmlformats.org/drawingml/2006/main">
            <a:r>
              <a:t>3. Dacă CKP dispare cu alimentare stabilă, investighezi circuitul.</a:t>
            </a:r>
            <a:endParaRPr/>
          </a:p>
          <a:p xmlns:a="http://schemas.openxmlformats.org/drawingml/2006/main">
            <a:r>
              <a:t>4. Testul se oprește dacă vehiculul devine nesigur.</a:t>
            </a:r>
            <a:endParaRPr/>
          </a:p>
          <a:p xmlns:a="http://schemas.openxmlformats.org/drawingml/2006/main">
            <a:r>
              <a:t>Barem formativ: 1 punct ipoteză, 1 punct test relevant, 1 punct interpretare, 1 punct verificare. O acțiune nesigură oprește exercițiul și cere reluarea instrucțiunilor.</a:t>
            </a:r>
            <a:endParaRPr/>
          </a:p>
          <a:p xmlns:a="http://schemas.openxmlformats.org/drawingml/2006/main">
            <a:r>
              <a:t>Dacă nu există echipament, folosește rapoarte și capturi pregătite. Exercițiul pe date nu certifică deprinderea de conectare.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Pico: declanșarea capturii</a:t>
            </a:r>
            <a:endParaRPr/>
          </a:p>
          <a:p xmlns:a="http://schemas.openxmlformats.org/drawingml/2006/main">
            <a:r>
              <a:t>https://www.picoauto.com/library/picoscope-automotive-training/knowledge-base/trigger</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Obiectiv: Prioritizezi probele după informația pe care o aduc.</a:t>
            </a:r>
            <a:endParaRPr/>
          </a:p>
          <a:p xmlns:a="http://schemas.openxmlformats.org/drawingml/2006/main">
            <a:r>
              <a:t>Explicație și răspuns orientativ: După siguranță, relevanță și capacitatea de a separa ipotezele cu efort justificat.</a:t>
            </a:r>
            <a:endParaRPr/>
          </a:p>
          <a:p xmlns:a="http://schemas.openxmlformats.org/drawingml/2006/main">
            <a:r>
              <a:t>Discută: Autorizarea lipsă schimbă ramura de lucru. Sincronizarea absentă cere verificare CKP/CMP. Comanda lipsă poate fi o strategie normală de protecție. ECU nu se condamnă fără condițiile de funcționare.</a:t>
            </a:r>
            <a:endParaRPr/>
          </a:p>
          <a:p xmlns:a="http://schemas.openxmlformats.org/drawingml/2006/main">
            <a:r>
              <a:t>Nu prezenta scenariul ca defect real al unei mărci.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HELLA: verificarea senzorului CKP</a:t>
            </a:r>
            <a:endParaRPr/>
          </a:p>
          <a:p xmlns:a="http://schemas.openxmlformats.org/drawingml/2006/main">
            <a:r>
              <a:t>https://www.hella.com/techworld/en/technical/sensors-and-actuators/crankshaft-sensor/</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Demonstrație: expune datele înainte de concluzie. Cere o ipoteză și un test care o poate contrazice.</a:t>
            </a:r>
            <a:endParaRPr/>
          </a:p>
          <a:p xmlns:a="http://schemas.openxmlformats.org/drawingml/2006/main">
            <a:r>
              <a:t>Interpretare: Autorizarea lipsă schimbă ramura de lucru. Sincronizarea absentă cere verificare CKP/CMP. Comanda lipsă poate fi o strategie normală de protecție. ECU nu se condamnă fără condițiile de funcționare.</a:t>
            </a:r>
            <a:endParaRPr/>
          </a:p>
          <a:p xmlns:a="http://schemas.openxmlformats.org/drawingml/2006/main">
            <a:r>
              <a:t>Verifică dacă participanții separă observațiile de presupuneri.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HELLA: verificarea senzorului CKP</a:t>
            </a:r>
            <a:endParaRPr/>
          </a:p>
          <a:p xmlns:a="http://schemas.openxmlformats.org/drawingml/2006/main">
            <a:r>
              <a:t>https://www.hella.com/techworld/en/technical/sensors-and-actuators/crankshaft-sensor/</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RĂSPUNSURI PENTRU INSTRUCTOR</a:t>
            </a:r>
            <a:endParaRPr/>
          </a:p>
          <a:p xmlns:a="http://schemas.openxmlformats.org/drawingml/2006/main">
            <a:r>
              <a:t>1. Autorizarea lipsă schimbă ramura de lucru.</a:t>
            </a:r>
            <a:endParaRPr/>
          </a:p>
          <a:p xmlns:a="http://schemas.openxmlformats.org/drawingml/2006/main">
            <a:r>
              <a:t>2. Sincronizarea absentă cere verificare CKP/CMP.</a:t>
            </a:r>
            <a:endParaRPr/>
          </a:p>
          <a:p xmlns:a="http://schemas.openxmlformats.org/drawingml/2006/main">
            <a:r>
              <a:t>3. Comanda lipsă poate fi o strategie normală de protecție.</a:t>
            </a:r>
            <a:endParaRPr/>
          </a:p>
          <a:p xmlns:a="http://schemas.openxmlformats.org/drawingml/2006/main">
            <a:r>
              <a:t>4. ECU nu se condamnă fără condițiile de funcționare.</a:t>
            </a:r>
            <a:endParaRPr/>
          </a:p>
          <a:p xmlns:a="http://schemas.openxmlformats.org/drawingml/2006/main">
            <a:r>
              <a:t>Barem formativ: 1 punct ipoteză, 1 punct test relevant, 1 punct interpretare, 1 punct verificare. O acțiune nesigură oprește exercițiul și cere reluarea instrucțiunilor.</a:t>
            </a:r>
            <a:endParaRPr/>
          </a:p>
          <a:p xmlns:a="http://schemas.openxmlformats.org/drawingml/2006/main">
            <a:r>
              <a:t>Dacă nu există echipament, folosește rapoarte și capturi pregătite. Exercițiul pe date nu certifică deprinderea de conectare.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HELLA: verificarea senzorului CKP</a:t>
            </a:r>
            <a:endParaRPr/>
          </a:p>
          <a:p xmlns:a="http://schemas.openxmlformats.org/drawingml/2006/main">
            <a:r>
              <a:t>https://www.hella.com/techworld/en/technical/sensors-and-actuators/crankshaft-sensor/</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Obiectiv: Demonstrezi dacă problema este locală sau de rețea.</a:t>
            </a:r>
            <a:endParaRPr/>
          </a:p>
          <a:p xmlns:a="http://schemas.openxmlformats.org/drawingml/2006/main">
            <a:r>
              <a:t>Explicație și răspuns orientativ: Verificarea alimentării, masei, trezirii, rețelei, echipării și accesului testerului.</a:t>
            </a:r>
            <a:endParaRPr/>
          </a:p>
          <a:p xmlns:a="http://schemas.openxmlformats.org/drawingml/2006/main">
            <a:r>
              <a:t>Discută: Alimentările trebuie demonstrate, nu presupuse. Circuitul de comunicație trebuie verificat. Se exclude limita testerului și configurația. Verdictul include probele care elimină alternativele.</a:t>
            </a:r>
            <a:endParaRPr/>
          </a:p>
          <a:p xmlns:a="http://schemas.openxmlformats.org/drawingml/2006/main">
            <a:r>
              <a:t>Nu prezenta scenariul ca defect real al unei mărci.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Pico: teste de comunicație</a:t>
            </a:r>
            <a:endParaRPr/>
          </a:p>
          <a:p xmlns:a="http://schemas.openxmlformats.org/drawingml/2006/main">
            <a:r>
              <a:t>https://www.picoauto.com/library/automotive-guided-tests/communication/</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Demonstrație: expune datele înainte de concluzie. Cere o ipoteză și un test care o poate contrazice.</a:t>
            </a:r>
            <a:endParaRPr/>
          </a:p>
          <a:p xmlns:a="http://schemas.openxmlformats.org/drawingml/2006/main">
            <a:r>
              <a:t>Interpretare: Alimentările trebuie demonstrate, nu presupuse. Circuitul de comunicație trebuie verificat. Se exclude limita testerului și configurația. Verdictul include probele care elimină alternativele.</a:t>
            </a:r>
            <a:endParaRPr/>
          </a:p>
          <a:p xmlns:a="http://schemas.openxmlformats.org/drawingml/2006/main">
            <a:r>
              <a:t>Verifică dacă participanții separă observațiile de presupuneri.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Pico: teste de comunicație</a:t>
            </a:r>
            <a:endParaRPr/>
          </a:p>
          <a:p xmlns:a="http://schemas.openxmlformats.org/drawingml/2006/main">
            <a:r>
              <a:t>https://www.picoauto.com/library/automotive-guided-tests/communication/</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RĂSPUNSURI PENTRU INSTRUCTOR</a:t>
            </a:r>
            <a:endParaRPr/>
          </a:p>
          <a:p xmlns:a="http://schemas.openxmlformats.org/drawingml/2006/main">
            <a:r>
              <a:t>1. Alimentările trebuie demonstrate, nu presupuse.</a:t>
            </a:r>
            <a:endParaRPr/>
          </a:p>
          <a:p xmlns:a="http://schemas.openxmlformats.org/drawingml/2006/main">
            <a:r>
              <a:t>2. Circuitul de comunicație trebuie verificat.</a:t>
            </a:r>
            <a:endParaRPr/>
          </a:p>
          <a:p xmlns:a="http://schemas.openxmlformats.org/drawingml/2006/main">
            <a:r>
              <a:t>3. Se exclude limita testerului și configurația.</a:t>
            </a:r>
            <a:endParaRPr/>
          </a:p>
          <a:p xmlns:a="http://schemas.openxmlformats.org/drawingml/2006/main">
            <a:r>
              <a:t>4. Verdictul include probele care elimină alternativele.</a:t>
            </a:r>
            <a:endParaRPr/>
          </a:p>
          <a:p xmlns:a="http://schemas.openxmlformats.org/drawingml/2006/main">
            <a:r>
              <a:t>Barem formativ: 1 punct ipoteză, 1 punct test relevant, 1 punct interpretare, 1 punct verificare. O acțiune nesigură oprește exercițiul și cere reluarea instrucțiunilor.</a:t>
            </a:r>
            <a:endParaRPr/>
          </a:p>
          <a:p xmlns:a="http://schemas.openxmlformats.org/drawingml/2006/main">
            <a:r>
              <a:t>Dacă nu există echipament, folosește rapoarte și capturi pregătite. Exercițiul pe date nu certifică deprinderea de conectare.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Pico: teste de comunicație</a:t>
            </a:r>
            <a:endParaRPr/>
          </a:p>
          <a:p xmlns:a="http://schemas.openxmlformats.org/drawingml/2006/main">
            <a:r>
              <a:t>https://www.picoauto.com/library/automotive-guided-tests/communication/</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Obiectiv: Recunoști când o intervenție software este justificată.</a:t>
            </a:r>
            <a:endParaRPr/>
          </a:p>
          <a:p xmlns:a="http://schemas.openxmlformats.org/drawingml/2006/main">
            <a:r>
              <a:t>Explicație și răspuns orientativ: Când documentația aplicabilă și diagnosticul o susțin, cu toate precondițiile îndeplinite.</a:t>
            </a:r>
            <a:endParaRPr/>
          </a:p>
          <a:p xmlns:a="http://schemas.openxmlformats.org/drawingml/2006/main">
            <a:r>
              <a:t>Discută: Subtensiunea impune remediere înainte de programare. Buletinul nu se extrapolează la altă variantă. Nu se promite recuperare fără suportul procedurii. După programare se execută funcțiile OEM necesare.</a:t>
            </a:r>
            <a:endParaRPr/>
          </a:p>
          <a:p xmlns:a="http://schemas.openxmlformats.org/drawingml/2006/main">
            <a:r>
              <a:t>Nu prezenta scenariul ca defect real al unei mărci.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HELLA: sisteme electrice auto</a:t>
            </a:r>
            <a:endParaRPr/>
          </a:p>
          <a:p xmlns:a="http://schemas.openxmlformats.org/drawingml/2006/main">
            <a:r>
              <a:t>https://www.hella.com/techworld/us/technical/car-electronics-and-electrics/</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Demonstrație: expune datele înainte de concluzie. Cere o ipoteză și un test care o poate contrazice.</a:t>
            </a:r>
            <a:endParaRPr/>
          </a:p>
          <a:p xmlns:a="http://schemas.openxmlformats.org/drawingml/2006/main">
            <a:r>
              <a:t>Interpretare: Subtensiunea impune remediere înainte de programare. Buletinul nu se extrapolează la altă variantă. Nu se promite recuperare fără suportul procedurii. După programare se execută funcțiile OEM necesare.</a:t>
            </a:r>
            <a:endParaRPr/>
          </a:p>
          <a:p xmlns:a="http://schemas.openxmlformats.org/drawingml/2006/main">
            <a:r>
              <a:t>Verifică dacă participanții separă observațiile de presupuneri.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HELLA: sisteme electrice auto</a:t>
            </a:r>
            <a:endParaRPr/>
          </a:p>
          <a:p xmlns:a="http://schemas.openxmlformats.org/drawingml/2006/main">
            <a:r>
              <a:t>https://www.hella.com/techworld/us/technical/car-electronics-and-electrics/</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RĂSPUNSURI PENTRU INSTRUCTOR</a:t>
            </a:r>
            <a:endParaRPr/>
          </a:p>
          <a:p xmlns:a="http://schemas.openxmlformats.org/drawingml/2006/main">
            <a:r>
              <a:t>1. Subtensiunea impune remediere înainte de programare.</a:t>
            </a:r>
            <a:endParaRPr/>
          </a:p>
          <a:p xmlns:a="http://schemas.openxmlformats.org/drawingml/2006/main">
            <a:r>
              <a:t>2. Buletinul nu se extrapolează la altă variantă.</a:t>
            </a:r>
            <a:endParaRPr/>
          </a:p>
          <a:p xmlns:a="http://schemas.openxmlformats.org/drawingml/2006/main">
            <a:r>
              <a:t>3. Nu se promite recuperare fără suportul procedurii.</a:t>
            </a:r>
            <a:endParaRPr/>
          </a:p>
          <a:p xmlns:a="http://schemas.openxmlformats.org/drawingml/2006/main">
            <a:r>
              <a:t>4. După programare se execută funcțiile OEM necesare.</a:t>
            </a:r>
            <a:endParaRPr/>
          </a:p>
          <a:p xmlns:a="http://schemas.openxmlformats.org/drawingml/2006/main">
            <a:r>
              <a:t>Barem formativ: 1 punct ipoteză, 1 punct test relevant, 1 punct interpretare, 1 punct verificare. O acțiune nesigură oprește exercițiul și cere reluarea instrucțiunilor.</a:t>
            </a:r>
            <a:endParaRPr/>
          </a:p>
          <a:p xmlns:a="http://schemas.openxmlformats.org/drawingml/2006/main">
            <a:r>
              <a:t>Dacă nu există echipament, folosește rapoarte și capturi pregătite. Exercițiul pe date nu certifică deprinderea de conectare.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HELLA: sisteme electrice auto</a:t>
            </a:r>
            <a:endParaRPr/>
          </a:p>
          <a:p xmlns:a="http://schemas.openxmlformats.org/drawingml/2006/main">
            <a:r>
              <a:t>https://www.hella.com/techworld/us/technical/car-electronics-and-electrics/</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Obiectiv: Susții cauza identificată printr-un lanț complet de dovezi.</a:t>
            </a:r>
            <a:endParaRPr/>
          </a:p>
          <a:p xmlns:a="http://schemas.openxmlformats.org/drawingml/2006/main">
            <a:r>
              <a:t>Explicație și răspuns orientativ: Condițiile, punctele de măsură, valorile cu unități, documentația și rezultatul verificării finale.</a:t>
            </a:r>
            <a:endParaRPr/>
          </a:p>
          <a:p xmlns:a="http://schemas.openxmlformats.org/drawingml/2006/main">
            <a:r>
              <a:t>Discută: Ralantiul nu reproduce cazul inițial. Lipsa codului imediat după ștergere este insuficientă. Raportul arată ce s-a confirmat și ce rămâne limitat. Concluzia trebuie să poată fi verificată de alt tehnician.</a:t>
            </a:r>
            <a:endParaRPr/>
          </a:p>
          <a:p xmlns:a="http://schemas.openxmlformats.org/drawingml/2006/main">
            <a:r>
              <a:t>Nu prezenta scenariul ca defect real al unei mărci.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Pico: ghid de diagnostic cu osciloscop</a:t>
            </a:r>
            <a:endParaRPr/>
          </a:p>
          <a:p xmlns:a="http://schemas.openxmlformats.org/drawingml/2006/main">
            <a:r>
              <a:t>https://www.picoauto.com/download/documents/manuals/picoscope-guide-to-oscilloscope-diagnostics.pdf</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Demonstrație: expune datele înainte de concluzie. Cere o ipoteză și un test care o poate contrazice.</a:t>
            </a:r>
            <a:endParaRPr/>
          </a:p>
          <a:p xmlns:a="http://schemas.openxmlformats.org/drawingml/2006/main">
            <a:r>
              <a:t>Interpretare: Ralantiul nu reproduce cazul inițial. Lipsa codului imediat după ștergere este insuficientă. Raportul arată ce s-a confirmat și ce rămâne limitat. Concluzia trebuie să poată fi verificată de alt tehnician.</a:t>
            </a:r>
            <a:endParaRPr/>
          </a:p>
          <a:p xmlns:a="http://schemas.openxmlformats.org/drawingml/2006/main">
            <a:r>
              <a:t>Verifică dacă participanții separă observațiile de presupuneri.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Pico: ghid de diagnostic cu osciloscop</a:t>
            </a:r>
            <a:endParaRPr/>
          </a:p>
          <a:p xmlns:a="http://schemas.openxmlformats.org/drawingml/2006/main">
            <a:r>
              <a:t>https://www.picoauto.com/download/documents/manuals/picoscope-guide-to-oscilloscope-diagnostics.pdf</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RĂSPUNSURI PENTRU INSTRUCTOR</a:t>
            </a:r>
            <a:endParaRPr/>
          </a:p>
          <a:p xmlns:a="http://schemas.openxmlformats.org/drawingml/2006/main">
            <a:r>
              <a:t>1. Ralantiul nu reproduce cazul inițial.</a:t>
            </a:r>
            <a:endParaRPr/>
          </a:p>
          <a:p xmlns:a="http://schemas.openxmlformats.org/drawingml/2006/main">
            <a:r>
              <a:t>2. Lipsa codului imediat după ștergere este insuficientă.</a:t>
            </a:r>
            <a:endParaRPr/>
          </a:p>
          <a:p xmlns:a="http://schemas.openxmlformats.org/drawingml/2006/main">
            <a:r>
              <a:t>3. Raportul arată ce s-a confirmat și ce rămâne limitat.</a:t>
            </a:r>
            <a:endParaRPr/>
          </a:p>
          <a:p xmlns:a="http://schemas.openxmlformats.org/drawingml/2006/main">
            <a:r>
              <a:t>4. Concluzia trebuie să poată fi verificată de alt tehnician.</a:t>
            </a:r>
            <a:endParaRPr/>
          </a:p>
          <a:p xmlns:a="http://schemas.openxmlformats.org/drawingml/2006/main">
            <a:r>
              <a:t>Barem formativ: 1 punct ipoteză, 1 punct test relevant, 1 punct interpretare, 1 punct verificare. O acțiune nesigură oprește exercițiul și cere reluarea instrucțiunilor.</a:t>
            </a:r>
            <a:endParaRPr/>
          </a:p>
          <a:p xmlns:a="http://schemas.openxmlformats.org/drawingml/2006/main">
            <a:r>
              <a:t>Dacă nu există echipament, folosește rapoarte și capturi pregătite. Exercițiul pe date nu certifică deprinderea de conectare.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Pico: ghid de diagnostic cu osciloscop</a:t>
            </a:r>
            <a:endParaRPr/>
          </a:p>
          <a:p xmlns:a="http://schemas.openxmlformats.org/drawingml/2006/main">
            <a:r>
              <a:t>https://www.picoauto.com/download/documents/manuals/picoscope-guide-to-oscilloscope-diagnostics.pdf</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PREGĂTIRE INSTRUCTOR</a:t>
            </a:r>
            <a:endParaRPr/>
          </a:p>
          <a:p xmlns:a="http://schemas.openxmlformats.org/drawingml/2006/main">
            <a:r>
              <a:t>Alege o singură variantă: contact rezistiv pe alimentarea unui modul de banc, întrerupere de semnal de senzor sau lipsă de terminare CAN pe banc. Echipa primește numai simptomul. Confirmă înainte că defectul este repetabil și sigur.</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Nu evalua viteza în detrimentul justificării.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Pico: declanșarea capturii</a:t>
            </a:r>
            <a:endParaRPr/>
          </a:p>
          <a:p xmlns:a="http://schemas.openxmlformats.org/drawingml/2006/main">
            <a:r>
              <a:t>https://www.picoauto.com/library/picoscope-automotive-training/knowledge-base/trigger</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Barem propus pentru acest curs, fără echivalență cu o certificare externă. Pentru fiecare criteriu: 0 absent, 1–2 incomplet, 3 corect cu omisiuni minore, 4 complet și verificabil. Dacă proba se oprește din motive de siguranță, se reia numai după instruire și reevaluare.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BAREM, 10 PUNCTE</a:t>
            </a:r>
            <a:endParaRPr/>
          </a:p>
          <a:p xmlns:a="http://schemas.openxmlformats.org/drawingml/2006/main">
            <a:r>
              <a:t>1. Nu, dacă defectul apărea după încălzire sau în alte condiții neatinse în test. (2 p)</a:t>
            </a:r>
            <a:endParaRPr/>
          </a:p>
          <a:p xmlns:a="http://schemas.openxmlformats.org/drawingml/2006/main">
            <a:r>
              <a:t>2. După siguranță, relevanță și capacitatea de a separa ipotezele cu efort justificat. (2 p)</a:t>
            </a:r>
            <a:endParaRPr/>
          </a:p>
          <a:p xmlns:a="http://schemas.openxmlformats.org/drawingml/2006/main">
            <a:r>
              <a:t>3. Verificarea alimentării, masei, trezirii, rețelei, echipării și accesului testerului. (2 p)</a:t>
            </a:r>
            <a:endParaRPr/>
          </a:p>
          <a:p xmlns:a="http://schemas.openxmlformats.org/drawingml/2006/main">
            <a:r>
              <a:t>4. Când documentația aplicabilă și diagnosticul o susțin, cu toate precondițiile îndeplinite. (2 p)</a:t>
            </a:r>
            <a:endParaRPr/>
          </a:p>
          <a:p xmlns:a="http://schemas.openxmlformats.org/drawingml/2006/main">
            <a:r>
              <a:t>5. Condițiile, punctele de măsură, valorile cu unități, documentația și rezultatul verificării finale. (2 p)</a:t>
            </a:r>
            <a:endParaRPr/>
          </a:p>
          <a:p xmlns:a="http://schemas.openxmlformats.org/drawingml/2006/main">
            <a:r>
              <a:t>Acordă 1 punct pentru ideea corectă și 1 punct pentru explicație sau aplicare. Nu cere formularea exactă.</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Pico: declanșarea capturii</a:t>
            </a:r>
            <a:endParaRPr/>
          </a:p>
          <a:p xmlns:a="http://schemas.openxmlformats.org/drawingml/2006/main">
            <a:r>
              <a:t>https://www.picoauto.com/library/picoscope-automotive-training/knowledge-base/trigger</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Răspuns orientativ: Alimentările trebuie demonstrate, nu presupuse. Circuitul de comunicație trebuie verificat. Se exclude limita testerului și configurația. Verdictul include probele care elimină alternativele.</a:t>
            </a:r>
            <a:endParaRPr/>
          </a:p>
          <a:p xmlns:a="http://schemas.openxmlformats.org/drawingml/2006/main">
            <a:r>
              <a:t>Teste relevante: Verifică alimentarea și masa în condiții relevante. Controlează trezirea și rețeaua la conector. Compară semnalul cu un punct cunoscut bun. Izolează numai prin procedura permisă.</a:t>
            </a:r>
            <a:endParaRPr/>
          </a:p>
          <a:p xmlns:a="http://schemas.openxmlformats.org/drawingml/2006/main">
            <a:r>
              <a:t>Barem: două ipoteze, câte 1 p. Două teste descrise cu condiții, câte 2 p. Concluzie prudentă și limite, 2 p. Verificare în condițiile inițiale, 2 p. Acceptă o altă explicație tehnică dacă este susținută de probe.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Pico: teste de comunicație</a:t>
            </a:r>
            <a:endParaRPr/>
          </a:p>
          <a:p xmlns:a="http://schemas.openxmlformats.org/drawingml/2006/main">
            <a:r>
              <a:t>https://www.picoauto.com/library/automotive-guided-tests/communication/</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Nu, dacă defectul apărea după încălzire sau în alte condiții neatinse în test.</a:t>
            </a:r>
            <a:endParaRPr/>
          </a:p>
          <a:p xmlns:a="http://schemas.openxmlformats.org/drawingml/2006/main">
            <a:r>
              <a:t>2. După siguranță, relevanță și capacitatea de a separa ipotezele cu efort justificat.</a:t>
            </a:r>
            <a:endParaRPr/>
          </a:p>
          <a:p xmlns:a="http://schemas.openxmlformats.org/drawingml/2006/main">
            <a:r>
              <a:t>3. Verificarea alimentării, masei, trezirii, rețelei, echipării și accesului testerului.</a:t>
            </a:r>
            <a:endParaRPr/>
          </a:p>
          <a:p xmlns:a="http://schemas.openxmlformats.org/drawingml/2006/main">
            <a:r>
              <a:t>4. Când documentația aplicabilă și diagnosticul o susțin, cu toate precondițiile îndeplinite.</a:t>
            </a:r>
            <a:endParaRPr/>
          </a:p>
          <a:p xmlns:a="http://schemas.openxmlformats.org/drawingml/2006/main">
            <a:r>
              <a:t>5. Condițiile, punctele de măsură, valorile cu unități, documentația și rezultatul verificării finale.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SURSE</a:t>
            </a:r>
            <a:endParaRPr/>
          </a:p>
          <a:p xmlns:a="http://schemas.openxmlformats.org/drawingml/2006/main">
            <a:r>
              <a:t>Pico: declanșarea capturii</a:t>
            </a:r>
            <a:endParaRPr/>
          </a:p>
          <a:p xmlns:a="http://schemas.openxmlformats.org/drawingml/2006/main">
            <a:r>
              <a:t>https://www.picoauto.com/library/picoscope-automotive-training/knowledge-base/trigger</a:t>
            </a:r>
            <a:endParaRPr/>
          </a:p>
          <a:p xmlns:a="http://schemas.openxmlformats.org/drawingml/2006/main">
            <a:r>
              <a:t/>
            </a:r>
            <a:endParaRPr/>
          </a:p>
          <a:p xmlns:a="http://schemas.openxmlformats.org/drawingml/2006/main">
            <a:r>
              <a:t>HELLA: verificarea senzorului CKP</a:t>
            </a:r>
            <a:endParaRPr/>
          </a:p>
          <a:p xmlns:a="http://schemas.openxmlformats.org/drawingml/2006/main">
            <a:r>
              <a:t>https://www.hella.com/techworld/en/technical/sensors-and-actuators/crankshaft-sensor/</a:t>
            </a:r>
            <a:endParaRPr/>
          </a:p>
          <a:p xmlns:a="http://schemas.openxmlformats.org/drawingml/2006/main">
            <a:r>
              <a:t/>
            </a:r>
            <a:endParaRPr/>
          </a:p>
          <a:p xmlns:a="http://schemas.openxmlformats.org/drawingml/2006/main">
            <a:r>
              <a:t>Pico: teste de comunicație</a:t>
            </a:r>
            <a:endParaRPr/>
          </a:p>
          <a:p xmlns:a="http://schemas.openxmlformats.org/drawingml/2006/main">
            <a:r>
              <a:t>https://www.picoauto.com/library/automotive-guided-tests/communication/</a:t>
            </a:r>
            <a:endParaRPr/>
          </a:p>
          <a:p xmlns:a="http://schemas.openxmlformats.org/drawingml/2006/main">
            <a:r>
              <a:t/>
            </a:r>
            <a:endParaRPr/>
          </a:p>
          <a:p xmlns:a="http://schemas.openxmlformats.org/drawingml/2006/main">
            <a:r>
              <a:t>HELLA: sisteme electrice auto</a:t>
            </a:r>
            <a:endParaRPr/>
          </a:p>
          <a:p xmlns:a="http://schemas.openxmlformats.org/drawingml/2006/main">
            <a:r>
              <a:t>https://www.hella.com/techworld/us/technical/car-electronics-and-electrics/</a:t>
            </a:r>
            <a:endParaRPr/>
          </a:p>
          <a:p xmlns:a="http://schemas.openxmlformats.org/drawingml/2006/main">
            <a:r>
              <a:t/>
            </a:r>
            <a:endParaRPr/>
          </a:p>
          <a:p xmlns:a="http://schemas.openxmlformats.org/drawingml/2006/main">
            <a:r>
              <a:t>Pico: ghid de diagnostic cu osciloscop</a:t>
            </a:r>
            <a:endParaRPr/>
          </a:p>
          <a:p xmlns:a="http://schemas.openxmlformats.org/drawingml/2006/main">
            <a:r>
              <a:t>https://www.picoauto.com/download/documents/manuals/picoscope-guide-to-oscilloscope-diagnostics.pdf</a:t>
            </a:r>
            <a:endParaRPr/>
          </a:p>
          <a:p xmlns:a="http://schemas.openxmlformats.org/drawingml/2006/main">
            <a:r>
              <a:t/>
            </a:r>
            <a:endParaRPr/>
          </a:p>
          <a:p xmlns:a="http://schemas.openxmlformats.org/drawingml/2006/main">
            <a:r>
              <a:t>Consultate la 24.09.2026. Sursa BAR explică funcții OBD. Nu se transferă cerințele inspecției din California în România sau Spania.</a:t>
            </a:r>
            <a:endParaRPr/>
          </a:p>
          <a:p xmlns:a="http://schemas.openxmlformats.org/drawingml/2006/main">
            <a:r>
              <a:t>Designul, imaginea de fundal, fonturile și structura panourilor provin din Modulul 1 furnizat de utilizator. Conținutul scenariilor este elaborat pentru acest curs.</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33d4d9ebac04657" /></Relationships>
</file>

<file path=ppt/slideLayouts/slideLayout1.xml><?xml version="1.0" encoding="utf-8"?>
<p:sldLayout xmlns:p="http://schemas.openxmlformats.org/presentationml/2006/main" preserve="1">
  <p:cSld name="DEFAULT">
    <p:bg>
      <p:bgRef idx="1001">
        <a:schemeClr xmlns:a="http://schemas.openxmlformats.org/drawingml/2006/main" val="bg1"/>
      </p:bgRef>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374abe1309a40cb" /><Relationship Type="http://schemas.openxmlformats.org/officeDocument/2006/relationships/slideLayout" Target="/ppt/slideLayouts/slideLayout1.xml" Id="R8b1229c0cfd24c3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b1229c0cfd24c34"/>
  </p:sldLayoutIdLst>
  <p:hf sldNum="0" hdr="0" ftr="0" dt="0"/>
  <p:txStyles>
    <p:titleStyle>
      <a:lvl1pPr xmlns:a="http://schemas.openxmlformats.org/drawingml/2006/main" algn="ctr" defTabSz="9144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9144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9144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9144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9144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9144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9144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9144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9144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aa9150d0cb54084" /><Relationship Type="http://schemas.openxmlformats.org/officeDocument/2006/relationships/image" Target="/ppt/media/image.png" Id="R8ed742335d724368" /><Relationship Type="http://schemas.openxmlformats.org/officeDocument/2006/relationships/notesSlide" Target="/ppt/notesSlides/notesSlide1.xml" Id="Rea58d738181e4b3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521c5d677f344c9" /><Relationship Type="http://schemas.openxmlformats.org/officeDocument/2006/relationships/notesSlide" Target="/ppt/notesSlides/notesSlide2.xml" Id="Re151cbff42884fc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8be0a8151054974" /><Relationship Type="http://schemas.openxmlformats.org/officeDocument/2006/relationships/notesSlide" Target="/ppt/notesSlides/notesSlide3.xml" Id="Ra67aa819cb0d451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2df4eb9f4d94519" /><Relationship Type="http://schemas.openxmlformats.org/officeDocument/2006/relationships/notesSlide" Target="/ppt/notesSlides/notesSlide4.xml" Id="R59541d93ddff4db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f7cbfa9ca374a52" /><Relationship Type="http://schemas.openxmlformats.org/officeDocument/2006/relationships/notesSlide" Target="/ppt/notesSlides/notesSlide5.xml" Id="Rdad069b696f44f7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1c345896e4d4634" /><Relationship Type="http://schemas.openxmlformats.org/officeDocument/2006/relationships/notesSlide" Target="/ppt/notesSlides/notesSlide6.xml" Id="R43a6e9eb28284fe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2d94b472704495a" /><Relationship Type="http://schemas.openxmlformats.org/officeDocument/2006/relationships/notesSlide" Target="/ppt/notesSlides/notesSlide7.xml" Id="Rebe1ab97620a42f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e8ee2b387cc4f3b" /><Relationship Type="http://schemas.openxmlformats.org/officeDocument/2006/relationships/notesSlide" Target="/ppt/notesSlides/notesSlide8.xml" Id="R2a1da21a447546c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79c94610a4f459f" /><Relationship Type="http://schemas.openxmlformats.org/officeDocument/2006/relationships/notesSlide" Target="/ppt/notesSlides/notesSlide9.xml" Id="R40eb434454474d3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3f32e65d7854ccb" /><Relationship Type="http://schemas.openxmlformats.org/officeDocument/2006/relationships/notesSlide" Target="/ppt/notesSlides/notesSlide10.xml" Id="R1048c633ce344ac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165eaf2f8df242f0" /><Relationship Type="http://schemas.openxmlformats.org/officeDocument/2006/relationships/notesSlide" Target="/ppt/notesSlides/notesSlide11.xml" Id="Rf744658128a24ed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399dc6328a34fff" /><Relationship Type="http://schemas.openxmlformats.org/officeDocument/2006/relationships/notesSlide" Target="/ppt/notesSlides/notesSlide12.xml" Id="Rd6ab1183e4b2439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c0c667f4af94f1f" /><Relationship Type="http://schemas.openxmlformats.org/officeDocument/2006/relationships/notesSlide" Target="/ppt/notesSlides/notesSlide13.xml" Id="Rf6115cf039a2426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7898952a0dd48d4" /><Relationship Type="http://schemas.openxmlformats.org/officeDocument/2006/relationships/notesSlide" Target="/ppt/notesSlides/notesSlide14.xml" Id="Rcee966b24dc646b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fc54775964b4a28" /><Relationship Type="http://schemas.openxmlformats.org/officeDocument/2006/relationships/notesSlide" Target="/ppt/notesSlides/notesSlide15.xml" Id="R9fe5f71f07e842b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4903b560c0af4aca" /><Relationship Type="http://schemas.openxmlformats.org/officeDocument/2006/relationships/notesSlide" Target="/ppt/notesSlides/notesSlide16.xml" Id="R09606a01b524403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cb88ea8e244d42d1" /><Relationship Type="http://schemas.openxmlformats.org/officeDocument/2006/relationships/notesSlide" Target="/ppt/notesSlides/notesSlide17.xml" Id="Rdfedfbf1af1b415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3ea5ece1ac64503" /><Relationship Type="http://schemas.openxmlformats.org/officeDocument/2006/relationships/notesSlide" Target="/ppt/notesSlides/notesSlide18.xml" Id="R9ec6cac1a8984c4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118f566f92204ec0" /><Relationship Type="http://schemas.openxmlformats.org/officeDocument/2006/relationships/notesSlide" Target="/ppt/notesSlides/notesSlide19.xml" Id="R6dac8cb85403404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904724079dbf4fef" /><Relationship Type="http://schemas.openxmlformats.org/officeDocument/2006/relationships/notesSlide" Target="/ppt/notesSlides/notesSlide20.xml" Id="Rd0e6e105a4d848f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572cba596e8141dc" /><Relationship Type="http://schemas.openxmlformats.org/officeDocument/2006/relationships/notesSlide" Target="/ppt/notesSlides/notesSlide21.xml" Id="R1593f7deb68d439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0ce5d3740ddd4d32" /><Relationship Type="http://schemas.openxmlformats.org/officeDocument/2006/relationships/notesSlide" Target="/ppt/notesSlides/notesSlide22.xml" Id="Rc348898895fe40b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0829688d47d946c4" /><Relationship Type="http://schemas.openxmlformats.org/officeDocument/2006/relationships/notesSlide" Target="/ppt/notesSlides/notesSlide23.xml" Id="Rb3941dd71719436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2f65651732834d1d" /><Relationship Type="http://schemas.openxmlformats.org/officeDocument/2006/relationships/notesSlide" Target="/ppt/notesSlides/notesSlide24.xml" Id="Ra45f60054394401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18dcb5a68206436a" /><Relationship Type="http://schemas.openxmlformats.org/officeDocument/2006/relationships/notesSlide" Target="/ppt/notesSlides/notesSlide25.xml" Id="R73106187a2944e5a" /></Relationships>
</file>

<file path=ppt/slides/slide1.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pic>
        <p:nvPicPr>
          <p:cNvPr id="16" name="Image 0"/>
          <p:cNvPicPr>
            <a:picLocks xmlns:a="http://schemas.openxmlformats.org/drawingml/2006/main" noChangeAspect="1"/>
          </p:cNvPicPr>
          <p:nvPr/>
        </p:nvPicPr>
        <p:blipFill>
          <a:blip xmlns:r="http://schemas.openxmlformats.org/officeDocument/2006/relationships" xmlns:a="http://schemas.openxmlformats.org/drawingml/2006/main" r:embed="R8ed742335d724368"/>
          <a:srcRect xmlns:a="http://schemas.openxmlformats.org/drawingml/2006/main" l="0" t="25" r="0" b="25"/>
          <a:stretch xmlns:a="http://schemas.openxmlformats.org/drawingml/2006/main"/>
        </p:blipFill>
        <p:spPr>
          <a:xfrm xmlns:a="http://schemas.openxmlformats.org/drawingml/2006/main">
            <a:off x="0" y="0"/>
            <a:ext cx="12191695" cy="6858000"/>
          </a:xfrm>
          <a:prstGeom xmlns:a="http://schemas.openxmlformats.org/drawingml/2006/main" prst="rect">
            <a:avLst/>
          </a:prstGeom>
        </p:spPr>
      </p:pic>
      <p:sp>
        <p:nvSpPr>
          <p:cNvPr id="3" name="Shape 0">
            <a:extLst xmlns:a="http://schemas.openxmlformats.org/drawingml/2006/main">
              <a:ext uri="{FF2B5EF4-FFF2-40B4-BE49-F238E27FC236}">
                <a16:creationId xmlns:a16="http://schemas.microsoft.com/office/drawing/2014/main" id="{3CE17342-B809-4083-9C13-DA523965F7B6}"/>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4" name="Shape 1">
            <a:extLst xmlns:a="http://schemas.openxmlformats.org/drawingml/2006/main">
              <a:ext uri="{FF2B5EF4-FFF2-40B4-BE49-F238E27FC236}">
                <a16:creationId xmlns:a16="http://schemas.microsoft.com/office/drawing/2014/main" id="{75338A31-0C3C-4742-A2C3-475AF2618A2D}"/>
              </a:ext>
            </a:extLst>
          </p:cNvPr>
          <p:cNvSpPr>
            <a:spLocks xmlns:a="http://schemas.openxmlformats.org/drawingml/2006/main" noGrp="1"/>
          </p:cNvSpPr>
          <p:nvPr/>
        </p:nvSpPr>
        <p:spPr>
          <a:xfrm xmlns:a="http://schemas.openxmlformats.org/drawingml/2006/main">
            <a:off x="0" y="118872"/>
            <a:ext cx="6492240" cy="6739128"/>
          </a:xfrm>
          <a:prstGeom xmlns:a="http://schemas.openxmlformats.org/drawingml/2006/main" prst="rect">
            <a:avLst/>
          </a:prstGeom>
          <a:solidFill xmlns:a="http://schemas.openxmlformats.org/drawingml/2006/main">
            <a:srgbClr val="071927">
              <a:alpha val="95000"/>
            </a:srgbClr>
          </a:solidFill>
          <a:ln xmlns:a="http://schemas.openxmlformats.org/drawingml/2006/main" w="12700">
            <a:solidFill>
              <a:srgbClr val="071927">
                <a:alpha val="0"/>
              </a:srgbClr>
            </a:solidFill>
            <a:prstDash val="solid"/>
          </a:ln>
        </p:spPr>
      </p:sp>
      <p:sp>
        <p:nvSpPr>
          <p:cNvPr id="5" name="Text 2">
            <a:extLst xmlns:a="http://schemas.openxmlformats.org/drawingml/2006/main">
              <a:ext uri="{FF2B5EF4-FFF2-40B4-BE49-F238E27FC236}">
                <a16:creationId xmlns:a16="http://schemas.microsoft.com/office/drawing/2014/main" id="{6F35ACB0-4536-40AC-B26E-2A0379F85B4D}"/>
              </a:ext>
            </a:extLst>
          </p:cNvPr>
          <p:cNvSpPr>
            <a:spLocks xmlns:a="http://schemas.openxmlformats.org/drawingml/2006/main" noGrp="1"/>
          </p:cNvSpPr>
          <p:nvPr/>
        </p:nvSpPr>
        <p:spPr>
          <a:xfrm xmlns:a="http://schemas.openxmlformats.org/drawingml/2006/main">
            <a:off x="685800" y="1325880"/>
            <a:ext cx="38404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2200" b="1">
                <a:solidFill>
                  <a:srgbClr val="10C1E6"/>
                </a:solidFill>
                <a:latin typeface="Aptos Display"/>
                <a:ea typeface="Aptos Display"/>
                <a:cs typeface="Aptos Display"/>
              </a:defRPr>
            </a:pPr>
            <a:r>
              <a:rPr sz="2200" b="1">
                <a:solidFill>
                  <a:srgbClr val="10C1E6"/>
                </a:solidFill>
                <a:latin typeface="Aptos Display"/>
                <a:ea typeface="Aptos Display"/>
                <a:cs typeface="Aptos Display"/>
              </a:rPr>
              <a:t>MODULUL 12</a:t>
            </a:r>
            <a:endParaRPr sz="2200"/>
          </a:p>
        </p:txBody>
      </p:sp>
      <p:sp>
        <p:nvSpPr>
          <p:cNvPr id="6" name="Text 3">
            <a:extLst xmlns:a="http://schemas.openxmlformats.org/drawingml/2006/main">
              <a:ext uri="{FF2B5EF4-FFF2-40B4-BE49-F238E27FC236}">
                <a16:creationId xmlns:a16="http://schemas.microsoft.com/office/drawing/2014/main" id="{AC12BD57-860D-4DE8-981B-56518F234A51}"/>
              </a:ext>
            </a:extLst>
          </p:cNvPr>
          <p:cNvSpPr>
            <a:spLocks xmlns:a="http://schemas.openxmlformats.org/drawingml/2006/main" noGrp="1"/>
          </p:cNvSpPr>
          <p:nvPr/>
        </p:nvSpPr>
        <p:spPr>
          <a:xfrm xmlns:a="http://schemas.openxmlformats.org/drawingml/2006/main">
            <a:off x="685800" y="1828800"/>
            <a:ext cx="5486400" cy="123444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3200" b="1">
                <a:solidFill>
                  <a:srgbClr val="FFFFFF"/>
                </a:solidFill>
                <a:latin typeface="Aptos Display"/>
                <a:ea typeface="Aptos Display"/>
                <a:cs typeface="Aptos Display"/>
              </a:defRPr>
            </a:pPr>
            <a:r>
              <a:rPr sz="3200" b="1">
                <a:solidFill>
                  <a:srgbClr val="FFFFFF"/>
                </a:solidFill>
                <a:latin typeface="Aptos Display"/>
                <a:ea typeface="Aptos Display"/>
                <a:cs typeface="Aptos Display"/>
              </a:rPr>
              <a:t>Diagnostic avansat</a:t>
            </a:r>
            <a:endParaRPr sz="3400"/>
          </a:p>
          <a:p xmlns:a="http://schemas.openxmlformats.org/drawingml/2006/main">
            <a:pPr marL="0" indent="0">
              <a:buNone/>
              <a:defRPr sz="3200" b="1">
                <a:solidFill>
                  <a:srgbClr val="FFFFFF"/>
                </a:solidFill>
                <a:latin typeface="Aptos Display"/>
                <a:ea typeface="Aptos Display"/>
                <a:cs typeface="Aptos Display"/>
              </a:defRPr>
            </a:pPr>
            <a:r>
              <a:rPr sz="3200" b="1">
                <a:solidFill>
                  <a:srgbClr val="FFFFFF"/>
                </a:solidFill>
                <a:latin typeface="Aptos Display"/>
                <a:ea typeface="Aptos Display"/>
                <a:cs typeface="Aptos Display"/>
              </a:rPr>
              <a:t>și examen practic</a:t>
            </a:r>
            <a:endParaRPr sz="3400"/>
          </a:p>
        </p:txBody>
      </p:sp>
      <p:sp>
        <p:nvSpPr>
          <p:cNvPr id="7" name="Text 4">
            <a:extLst xmlns:a="http://schemas.openxmlformats.org/drawingml/2006/main">
              <a:ext uri="{FF2B5EF4-FFF2-40B4-BE49-F238E27FC236}">
                <a16:creationId xmlns:a16="http://schemas.microsoft.com/office/drawing/2014/main" id="{479397AC-BBCE-4F50-A8FE-23413FC3D553}"/>
              </a:ext>
            </a:extLst>
          </p:cNvPr>
          <p:cNvSpPr>
            <a:spLocks xmlns:a="http://schemas.openxmlformats.org/drawingml/2006/main" noGrp="1"/>
          </p:cNvSpPr>
          <p:nvPr/>
        </p:nvSpPr>
        <p:spPr>
          <a:xfrm xmlns:a="http://schemas.openxmlformats.org/drawingml/2006/main">
            <a:off x="713232" y="3286125"/>
            <a:ext cx="5303520" cy="76200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600" b="0">
                <a:solidFill>
                  <a:srgbClr val="EAF3F8"/>
                </a:solidFill>
                <a:latin typeface="Aptos"/>
                <a:ea typeface="Aptos"/>
                <a:cs typeface="Aptos"/>
              </a:defRPr>
            </a:pPr>
            <a:r>
              <a:rPr sz="1600" b="0">
                <a:solidFill>
                  <a:srgbClr val="EAF3F8"/>
                </a:solidFill>
                <a:latin typeface="Aptos"/>
                <a:ea typeface="Aptos"/>
                <a:cs typeface="Aptos"/>
              </a:rPr>
              <a:t>Rezolvarea unui defect necunoscut și susținerea diagnosticului prin dovezi verificabile.</a:t>
            </a:r>
            <a:endParaRPr sz="1700"/>
          </a:p>
        </p:txBody>
      </p:sp>
      <p:sp>
        <p:nvSpPr>
          <p:cNvPr id="8" name="Shape 5">
            <a:extLst xmlns:a="http://schemas.openxmlformats.org/drawingml/2006/main">
              <a:ext uri="{FF2B5EF4-FFF2-40B4-BE49-F238E27FC236}">
                <a16:creationId xmlns:a16="http://schemas.microsoft.com/office/drawing/2014/main" id="{596888BD-C133-4CC5-A1CB-F6019008FFA9}"/>
              </a:ext>
            </a:extLst>
          </p:cNvPr>
          <p:cNvSpPr>
            <a:spLocks xmlns:a="http://schemas.openxmlformats.org/drawingml/2006/main" noGrp="1"/>
          </p:cNvSpPr>
          <p:nvPr/>
        </p:nvSpPr>
        <p:spPr>
          <a:xfrm xmlns:a="http://schemas.openxmlformats.org/drawingml/2006/main">
            <a:off x="731520" y="4224528"/>
            <a:ext cx="1417320" cy="310896"/>
          </a:xfrm>
          <a:prstGeom xmlns:a="http://schemas.openxmlformats.org/drawingml/2006/main" prst="roundRect">
            <a:avLst>
              <a:gd name="adj" fmla="val 23529"/>
            </a:avLst>
          </a:prstGeom>
          <a:solidFill xmlns:a="http://schemas.openxmlformats.org/drawingml/2006/main">
            <a:srgbClr val="FFB020">
              <a:alpha val="85000"/>
            </a:srgbClr>
          </a:solidFill>
          <a:ln xmlns:a="http://schemas.openxmlformats.org/drawingml/2006/main" w="12700">
            <a:solidFill>
              <a:srgbClr val="FFB020">
                <a:alpha val="90000"/>
              </a:srgbClr>
            </a:solidFill>
            <a:prstDash val="solid"/>
          </a:ln>
        </p:spPr>
      </p:sp>
      <p:sp>
        <p:nvSpPr>
          <p:cNvPr id="9" name="Text 6">
            <a:extLst xmlns:a="http://schemas.openxmlformats.org/drawingml/2006/main">
              <a:ext uri="{FF2B5EF4-FFF2-40B4-BE49-F238E27FC236}">
                <a16:creationId xmlns:a16="http://schemas.microsoft.com/office/drawing/2014/main" id="{2E0C08B3-B239-44B3-A5D0-5D68E505553D}"/>
              </a:ext>
            </a:extLst>
          </p:cNvPr>
          <p:cNvSpPr>
            <a:spLocks xmlns:a="http://schemas.openxmlformats.org/drawingml/2006/main" noGrp="1"/>
          </p:cNvSpPr>
          <p:nvPr/>
        </p:nvSpPr>
        <p:spPr>
          <a:xfrm xmlns:a="http://schemas.openxmlformats.org/drawingml/2006/main">
            <a:off x="804672" y="4293108"/>
            <a:ext cx="1271016"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ctr">
              <a:buNone/>
              <a:defRPr sz="900" b="1">
                <a:solidFill>
                  <a:srgbClr val="FFFFFF"/>
                </a:solidFill>
                <a:latin typeface="Aptos Display"/>
                <a:ea typeface="Aptos Display"/>
                <a:cs typeface="Aptos Display"/>
              </a:defRPr>
            </a:pPr>
            <a:r>
              <a:rPr sz="900" b="1">
                <a:solidFill>
                  <a:srgbClr val="FFFFFF"/>
                </a:solidFill>
                <a:latin typeface="Aptos Display"/>
                <a:ea typeface="Aptos Display"/>
                <a:cs typeface="Aptos Display"/>
              </a:rPr>
              <a:t>8 ore de instruire</a:t>
            </a:r>
            <a:endParaRPr sz="880"/>
          </a:p>
        </p:txBody>
      </p:sp>
      <p:sp>
        <p:nvSpPr>
          <p:cNvPr id="10" name="Shape 7">
            <a:extLst xmlns:a="http://schemas.openxmlformats.org/drawingml/2006/main">
              <a:ext uri="{FF2B5EF4-FFF2-40B4-BE49-F238E27FC236}">
                <a16:creationId xmlns:a16="http://schemas.microsoft.com/office/drawing/2014/main" id="{5099EF74-8D05-4DBB-AB0C-3FE4F67527A2}"/>
              </a:ext>
            </a:extLst>
          </p:cNvPr>
          <p:cNvSpPr>
            <a:spLocks xmlns:a="http://schemas.openxmlformats.org/drawingml/2006/main" noGrp="1"/>
          </p:cNvSpPr>
          <p:nvPr/>
        </p:nvSpPr>
        <p:spPr>
          <a:xfrm xmlns:a="http://schemas.openxmlformats.org/drawingml/2006/main">
            <a:off x="2331720" y="4224528"/>
            <a:ext cx="1828800" cy="310896"/>
          </a:xfrm>
          <a:prstGeom xmlns:a="http://schemas.openxmlformats.org/drawingml/2006/main" prst="roundRect">
            <a:avLst>
              <a:gd name="adj" fmla="val 23529"/>
            </a:avLst>
          </a:prstGeom>
          <a:solidFill xmlns:a="http://schemas.openxmlformats.org/drawingml/2006/main">
            <a:srgbClr val="19C8F4">
              <a:alpha val="85000"/>
            </a:srgbClr>
          </a:solidFill>
          <a:ln xmlns:a="http://schemas.openxmlformats.org/drawingml/2006/main" w="12700">
            <a:solidFill>
              <a:srgbClr val="19C8F4">
                <a:alpha val="90000"/>
              </a:srgbClr>
            </a:solidFill>
            <a:prstDash val="solid"/>
          </a:ln>
        </p:spPr>
      </p:sp>
      <p:sp>
        <p:nvSpPr>
          <p:cNvPr id="11" name="Text 8">
            <a:extLst xmlns:a="http://schemas.openxmlformats.org/drawingml/2006/main">
              <a:ext uri="{FF2B5EF4-FFF2-40B4-BE49-F238E27FC236}">
                <a16:creationId xmlns:a16="http://schemas.microsoft.com/office/drawing/2014/main" id="{93AECD42-1F21-46B4-B6AB-EBCB81A53215}"/>
              </a:ext>
            </a:extLst>
          </p:cNvPr>
          <p:cNvSpPr>
            <a:spLocks xmlns:a="http://schemas.openxmlformats.org/drawingml/2006/main" noGrp="1"/>
          </p:cNvSpPr>
          <p:nvPr/>
        </p:nvSpPr>
        <p:spPr>
          <a:xfrm xmlns:a="http://schemas.openxmlformats.org/drawingml/2006/main">
            <a:off x="2404872" y="4293108"/>
            <a:ext cx="1682496"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ctr">
              <a:buNone/>
              <a:defRPr sz="900" b="1">
                <a:solidFill>
                  <a:srgbClr val="FFFFFF"/>
                </a:solidFill>
                <a:latin typeface="Aptos Display"/>
                <a:ea typeface="Aptos Display"/>
                <a:cs typeface="Aptos Display"/>
              </a:defRPr>
            </a:pPr>
            <a:r>
              <a:rPr sz="900" b="1">
                <a:solidFill>
                  <a:srgbClr val="FFFFFF"/>
                </a:solidFill>
                <a:latin typeface="Aptos Display"/>
                <a:ea typeface="Aptos Display"/>
                <a:cs typeface="Aptos Display"/>
              </a:rPr>
              <a:t>5 lecții + practică</a:t>
            </a:r>
            <a:endParaRPr sz="880"/>
          </a:p>
        </p:txBody>
      </p:sp>
      <p:sp>
        <p:nvSpPr>
          <p:cNvPr id="12" name="Shape 9">
            <a:extLst xmlns:a="http://schemas.openxmlformats.org/drawingml/2006/main">
              <a:ext uri="{FF2B5EF4-FFF2-40B4-BE49-F238E27FC236}">
                <a16:creationId xmlns:a16="http://schemas.microsoft.com/office/drawing/2014/main" id="{048F4E8D-EA04-49F3-B7C3-4280B56011C5}"/>
              </a:ext>
            </a:extLst>
          </p:cNvPr>
          <p:cNvSpPr>
            <a:spLocks xmlns:a="http://schemas.openxmlformats.org/drawingml/2006/main" noGrp="1"/>
          </p:cNvSpPr>
          <p:nvPr/>
        </p:nvSpPr>
        <p:spPr>
          <a:xfrm xmlns:a="http://schemas.openxmlformats.org/drawingml/2006/main">
            <a:off x="4343400" y="4224528"/>
            <a:ext cx="2011680" cy="310896"/>
          </a:xfrm>
          <a:prstGeom xmlns:a="http://schemas.openxmlformats.org/drawingml/2006/main" prst="roundRect">
            <a:avLst>
              <a:gd name="adj" fmla="val 23529"/>
            </a:avLst>
          </a:prstGeom>
          <a:solidFill xmlns:a="http://schemas.openxmlformats.org/drawingml/2006/main">
            <a:srgbClr val="39D98A">
              <a:alpha val="85000"/>
            </a:srgbClr>
          </a:solidFill>
          <a:ln xmlns:a="http://schemas.openxmlformats.org/drawingml/2006/main" w="12700">
            <a:solidFill>
              <a:srgbClr val="39D98A">
                <a:alpha val="90000"/>
              </a:srgbClr>
            </a:solidFill>
            <a:prstDash val="solid"/>
          </a:ln>
        </p:spPr>
      </p:sp>
      <p:sp>
        <p:nvSpPr>
          <p:cNvPr id="13" name="Text 10">
            <a:extLst xmlns:a="http://schemas.openxmlformats.org/drawingml/2006/main">
              <a:ext uri="{FF2B5EF4-FFF2-40B4-BE49-F238E27FC236}">
                <a16:creationId xmlns:a16="http://schemas.microsoft.com/office/drawing/2014/main" id="{4451482E-56E5-466F-92EE-18F933CC6FEC}"/>
              </a:ext>
            </a:extLst>
          </p:cNvPr>
          <p:cNvSpPr>
            <a:spLocks xmlns:a="http://schemas.openxmlformats.org/drawingml/2006/main" noGrp="1"/>
          </p:cNvSpPr>
          <p:nvPr/>
        </p:nvSpPr>
        <p:spPr>
          <a:xfrm xmlns:a="http://schemas.openxmlformats.org/drawingml/2006/main">
            <a:off x="4416552" y="4293108"/>
            <a:ext cx="1865376"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ctr">
              <a:buNone/>
              <a:defRPr sz="825" b="1">
                <a:solidFill>
                  <a:srgbClr val="FFFFFF"/>
                </a:solidFill>
                <a:latin typeface="Aptos Display"/>
                <a:ea typeface="Aptos Display"/>
                <a:cs typeface="Aptos Display"/>
              </a:defRPr>
            </a:pPr>
            <a:r>
              <a:rPr sz="825" b="1">
                <a:solidFill>
                  <a:srgbClr val="FFFFFF"/>
                </a:solidFill>
                <a:latin typeface="Aptos Display"/>
                <a:ea typeface="Aptos Display"/>
                <a:cs typeface="Aptos Display"/>
              </a:rPr>
              <a:t>examen cu defect necunoscut</a:t>
            </a:r>
            <a:endParaRPr sz="880"/>
          </a:p>
        </p:txBody>
      </p:sp>
      <p:sp>
        <p:nvSpPr>
          <p:cNvPr id="14" name="Text 11">
            <a:extLst xmlns:a="http://schemas.openxmlformats.org/drawingml/2006/main">
              <a:ext uri="{FF2B5EF4-FFF2-40B4-BE49-F238E27FC236}">
                <a16:creationId xmlns:a16="http://schemas.microsoft.com/office/drawing/2014/main" id="{52C1A7E9-6713-4DF8-858C-E8FDAA726FF3}"/>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01</a:t>
            </a:r>
            <a:endParaRPr sz="900"/>
          </a:p>
        </p:txBody>
      </p:sp>
    </p:spTree>
    <p:extLst>
      <p:ext uri="{BB962C8B-B14F-4D97-AF65-F5344CB8AC3E}">
        <p14:creationId xmlns:p14="http://schemas.microsoft.com/office/powerpoint/2010/main" val="835097477"/>
      </p:ext>
    </p:extLst>
  </p:cSld>
</p:sld>
</file>

<file path=ppt/slides/slide2.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2680F239-570E-47F4-B45C-DB55A92555DD}"/>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5546825C-4B6D-44A9-A1B8-6BAD3B24C513}"/>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Obiectivele modulului</a:t>
            </a:r>
            <a:endParaRPr sz="2500"/>
          </a:p>
        </p:txBody>
      </p:sp>
      <p:sp>
        <p:nvSpPr>
          <p:cNvPr id="4" name="Text 2">
            <a:extLst xmlns:a="http://schemas.openxmlformats.org/drawingml/2006/main">
              <a:ext uri="{FF2B5EF4-FFF2-40B4-BE49-F238E27FC236}">
                <a16:creationId xmlns:a16="http://schemas.microsoft.com/office/drawing/2014/main" id="{1B70BA81-0EEE-4F5F-9BA2-F48208CBD55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La final, cursantul demonstrează competențele printr-un caz practic.</a:t>
            </a:r>
            <a:endParaRPr sz="1150"/>
          </a:p>
        </p:txBody>
      </p:sp>
      <p:sp>
        <p:nvSpPr>
          <p:cNvPr id="5" name="Text 3">
            <a:extLst xmlns:a="http://schemas.openxmlformats.org/drawingml/2006/main">
              <a:ext uri="{FF2B5EF4-FFF2-40B4-BE49-F238E27FC236}">
                <a16:creationId xmlns:a16="http://schemas.microsoft.com/office/drawing/2014/main" id="{8A22408E-9723-40EC-B549-BFD5EDA6A98C}"/>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448548FE-E22B-4D6D-AA48-C12D076E649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02</a:t>
            </a:r>
            <a:endParaRPr sz="900"/>
          </a:p>
        </p:txBody>
      </p:sp>
      <p:sp>
        <p:nvSpPr>
          <p:cNvPr id="7" name="Shape 5">
            <a:extLst xmlns:a="http://schemas.openxmlformats.org/drawingml/2006/main">
              <a:ext uri="{FF2B5EF4-FFF2-40B4-BE49-F238E27FC236}">
                <a16:creationId xmlns:a16="http://schemas.microsoft.com/office/drawing/2014/main" id="{76BB768A-7A71-46BE-9A8E-F05C9E6D47D2}"/>
              </a:ext>
            </a:extLst>
          </p:cNvPr>
          <p:cNvSpPr>
            <a:spLocks xmlns:a="http://schemas.openxmlformats.org/drawingml/2006/main" noGrp="1"/>
          </p:cNvSpPr>
          <p:nvPr/>
        </p:nvSpPr>
        <p:spPr>
          <a:xfrm xmlns:a="http://schemas.openxmlformats.org/drawingml/2006/main">
            <a:off x="777240" y="1417320"/>
            <a:ext cx="10652760" cy="4389120"/>
          </a:xfrm>
          <a:prstGeom xmlns:a="http://schemas.openxmlformats.org/drawingml/2006/main" prst="roundRect">
            <a:avLst>
              <a:gd name="adj" fmla="val 1667"/>
            </a:avLst>
          </a:prstGeom>
          <a:solidFill xmlns:a="http://schemas.openxmlformats.org/drawingml/2006/main">
            <a:srgbClr val="102A3A"/>
          </a:solidFill>
          <a:ln xmlns:a="http://schemas.openxmlformats.org/drawingml/2006/main" w="12700">
            <a:solidFill>
              <a:srgbClr val="2D5568"/>
            </a:solidFill>
            <a:prstDash val="solid"/>
          </a:ln>
        </p:spPr>
      </p:sp>
      <p:sp>
        <p:nvSpPr>
          <p:cNvPr id="8" name="Text 6">
            <a:extLst xmlns:a="http://schemas.openxmlformats.org/drawingml/2006/main">
              <a:ext uri="{FF2B5EF4-FFF2-40B4-BE49-F238E27FC236}">
                <a16:creationId xmlns:a16="http://schemas.microsoft.com/office/drawing/2014/main" id="{99E34BBE-6C96-4289-9CD5-52AA6AEF4622}"/>
              </a:ext>
            </a:extLst>
          </p:cNvPr>
          <p:cNvSpPr>
            <a:spLocks xmlns:a="http://schemas.openxmlformats.org/drawingml/2006/main" noGrp="1"/>
          </p:cNvSpPr>
          <p:nvPr/>
        </p:nvSpPr>
        <p:spPr>
          <a:xfrm xmlns:a="http://schemas.openxmlformats.org/drawingml/2006/main">
            <a:off x="1051560" y="1691640"/>
            <a:ext cx="283464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Lecție</a:t>
            </a:r>
            <a:endParaRPr sz="1300"/>
          </a:p>
        </p:txBody>
      </p:sp>
      <p:sp>
        <p:nvSpPr>
          <p:cNvPr id="9" name="Text 7">
            <a:extLst xmlns:a="http://schemas.openxmlformats.org/drawingml/2006/main">
              <a:ext uri="{FF2B5EF4-FFF2-40B4-BE49-F238E27FC236}">
                <a16:creationId xmlns:a16="http://schemas.microsoft.com/office/drawing/2014/main" id="{73B8CE0B-81DB-409C-8F05-5485F7827A77}"/>
              </a:ext>
            </a:extLst>
          </p:cNvPr>
          <p:cNvSpPr>
            <a:spLocks xmlns:a="http://schemas.openxmlformats.org/drawingml/2006/main" noGrp="1"/>
          </p:cNvSpPr>
          <p:nvPr/>
        </p:nvSpPr>
        <p:spPr>
          <a:xfrm xmlns:a="http://schemas.openxmlformats.org/drawingml/2006/main">
            <a:off x="4480560" y="1691640"/>
            <a:ext cx="548640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Rezultat observabil</a:t>
            </a:r>
            <a:endParaRPr sz="1300"/>
          </a:p>
        </p:txBody>
      </p:sp>
      <p:sp>
        <p:nvSpPr>
          <p:cNvPr id="10" name="Shape 8">
            <a:extLst xmlns:a="http://schemas.openxmlformats.org/drawingml/2006/main">
              <a:ext uri="{FF2B5EF4-FFF2-40B4-BE49-F238E27FC236}">
                <a16:creationId xmlns:a16="http://schemas.microsoft.com/office/drawing/2014/main" id="{11DEC62E-6004-41BE-87D3-564958417F77}"/>
              </a:ext>
            </a:extLst>
          </p:cNvPr>
          <p:cNvSpPr>
            <a:spLocks xmlns:a="http://schemas.openxmlformats.org/drawingml/2006/main" noGrp="1"/>
          </p:cNvSpPr>
          <p:nvPr/>
        </p:nvSpPr>
        <p:spPr>
          <a:xfrm xmlns:a="http://schemas.openxmlformats.org/drawingml/2006/main">
            <a:off x="960120" y="2039112"/>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1" name="Text 9">
            <a:extLst xmlns:a="http://schemas.openxmlformats.org/drawingml/2006/main">
              <a:ext uri="{FF2B5EF4-FFF2-40B4-BE49-F238E27FC236}">
                <a16:creationId xmlns:a16="http://schemas.microsoft.com/office/drawing/2014/main" id="{6EFC652E-3098-4B22-9475-2439BC872E8C}"/>
              </a:ext>
            </a:extLst>
          </p:cNvPr>
          <p:cNvSpPr>
            <a:spLocks xmlns:a="http://schemas.openxmlformats.org/drawingml/2006/main" noGrp="1"/>
          </p:cNvSpPr>
          <p:nvPr/>
        </p:nvSpPr>
        <p:spPr>
          <a:xfrm xmlns:a="http://schemas.openxmlformats.org/drawingml/2006/main">
            <a:off x="1051560" y="2148840"/>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1. Intermitențe și plan de captură</a:t>
            </a:r>
            <a:endParaRPr sz="1400"/>
          </a:p>
        </p:txBody>
      </p:sp>
      <p:sp>
        <p:nvSpPr>
          <p:cNvPr id="12" name="Text 10">
            <a:extLst xmlns:a="http://schemas.openxmlformats.org/drawingml/2006/main">
              <a:ext uri="{FF2B5EF4-FFF2-40B4-BE49-F238E27FC236}">
                <a16:creationId xmlns:a16="http://schemas.microsoft.com/office/drawing/2014/main" id="{C6EED4EE-E796-4A42-A3DF-CB848AFC2325}"/>
              </a:ext>
            </a:extLst>
          </p:cNvPr>
          <p:cNvSpPr>
            <a:spLocks xmlns:a="http://schemas.openxmlformats.org/drawingml/2006/main" noGrp="1"/>
          </p:cNvSpPr>
          <p:nvPr/>
        </p:nvSpPr>
        <p:spPr>
          <a:xfrm xmlns:a="http://schemas.openxmlformats.org/drawingml/2006/main">
            <a:off x="4480560" y="2148840"/>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Definești evenimentul care trebuie surprins.</a:t>
            </a:r>
            <a:endParaRPr sz="1300"/>
          </a:p>
        </p:txBody>
      </p:sp>
      <p:sp>
        <p:nvSpPr>
          <p:cNvPr id="13" name="Shape 11">
            <a:extLst xmlns:a="http://schemas.openxmlformats.org/drawingml/2006/main">
              <a:ext uri="{FF2B5EF4-FFF2-40B4-BE49-F238E27FC236}">
                <a16:creationId xmlns:a16="http://schemas.microsoft.com/office/drawing/2014/main" id="{A9441D5A-F5E9-4CB5-B5DA-FFC83EF2AE4B}"/>
              </a:ext>
            </a:extLst>
          </p:cNvPr>
          <p:cNvSpPr>
            <a:spLocks xmlns:a="http://schemas.openxmlformats.org/drawingml/2006/main" noGrp="1"/>
          </p:cNvSpPr>
          <p:nvPr/>
        </p:nvSpPr>
        <p:spPr>
          <a:xfrm xmlns:a="http://schemas.openxmlformats.org/drawingml/2006/main">
            <a:off x="960120" y="2697480"/>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4" name="Text 12">
            <a:extLst xmlns:a="http://schemas.openxmlformats.org/drawingml/2006/main">
              <a:ext uri="{FF2B5EF4-FFF2-40B4-BE49-F238E27FC236}">
                <a16:creationId xmlns:a16="http://schemas.microsoft.com/office/drawing/2014/main" id="{C1843319-F5BC-4006-A61C-6B468052F276}"/>
              </a:ext>
            </a:extLst>
          </p:cNvPr>
          <p:cNvSpPr>
            <a:spLocks xmlns:a="http://schemas.openxmlformats.org/drawingml/2006/main" noGrp="1"/>
          </p:cNvSpPr>
          <p:nvPr/>
        </p:nvSpPr>
        <p:spPr>
          <a:xfrm xmlns:a="http://schemas.openxmlformats.org/drawingml/2006/main">
            <a:off x="1051560" y="2807208"/>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2. No-start cu date incomplete</a:t>
            </a:r>
            <a:endParaRPr sz="1400"/>
          </a:p>
        </p:txBody>
      </p:sp>
      <p:sp>
        <p:nvSpPr>
          <p:cNvPr id="15" name="Text 13">
            <a:extLst xmlns:a="http://schemas.openxmlformats.org/drawingml/2006/main">
              <a:ext uri="{FF2B5EF4-FFF2-40B4-BE49-F238E27FC236}">
                <a16:creationId xmlns:a16="http://schemas.microsoft.com/office/drawing/2014/main" id="{ADF785D0-6556-43D9-9427-10DE574AEA13}"/>
              </a:ext>
            </a:extLst>
          </p:cNvPr>
          <p:cNvSpPr>
            <a:spLocks xmlns:a="http://schemas.openxmlformats.org/drawingml/2006/main" noGrp="1"/>
          </p:cNvSpPr>
          <p:nvPr/>
        </p:nvSpPr>
        <p:spPr>
          <a:xfrm xmlns:a="http://schemas.openxmlformats.org/drawingml/2006/main">
            <a:off x="4480560" y="2807208"/>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Prioritizezi probele după informația pe care o aduc.</a:t>
            </a:r>
            <a:endParaRPr sz="1300"/>
          </a:p>
        </p:txBody>
      </p:sp>
      <p:sp>
        <p:nvSpPr>
          <p:cNvPr id="16" name="Shape 14">
            <a:extLst xmlns:a="http://schemas.openxmlformats.org/drawingml/2006/main">
              <a:ext uri="{FF2B5EF4-FFF2-40B4-BE49-F238E27FC236}">
                <a16:creationId xmlns:a16="http://schemas.microsoft.com/office/drawing/2014/main" id="{F46FB643-4072-4994-A148-D624609E0FC0}"/>
              </a:ext>
            </a:extLst>
          </p:cNvPr>
          <p:cNvSpPr>
            <a:spLocks xmlns:a="http://schemas.openxmlformats.org/drawingml/2006/main" noGrp="1"/>
          </p:cNvSpPr>
          <p:nvPr/>
        </p:nvSpPr>
        <p:spPr>
          <a:xfrm xmlns:a="http://schemas.openxmlformats.org/drawingml/2006/main">
            <a:off x="960120" y="3355848"/>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7" name="Text 15">
            <a:extLst xmlns:a="http://schemas.openxmlformats.org/drawingml/2006/main">
              <a:ext uri="{FF2B5EF4-FFF2-40B4-BE49-F238E27FC236}">
                <a16:creationId xmlns:a16="http://schemas.microsoft.com/office/drawing/2014/main" id="{DC816E00-9DFC-4FC2-97DF-77AED8F67B00}"/>
              </a:ext>
            </a:extLst>
          </p:cNvPr>
          <p:cNvSpPr>
            <a:spLocks xmlns:a="http://schemas.openxmlformats.org/drawingml/2006/main" noGrp="1"/>
          </p:cNvSpPr>
          <p:nvPr/>
        </p:nvSpPr>
        <p:spPr>
          <a:xfrm xmlns:a="http://schemas.openxmlformats.org/drawingml/2006/main">
            <a:off x="1051560" y="3465576"/>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3. No-communication și cauze comune</a:t>
            </a:r>
            <a:endParaRPr sz="1400"/>
          </a:p>
        </p:txBody>
      </p:sp>
      <p:sp>
        <p:nvSpPr>
          <p:cNvPr id="18" name="Text 16">
            <a:extLst xmlns:a="http://schemas.openxmlformats.org/drawingml/2006/main">
              <a:ext uri="{FF2B5EF4-FFF2-40B4-BE49-F238E27FC236}">
                <a16:creationId xmlns:a16="http://schemas.microsoft.com/office/drawing/2014/main" id="{B43A9DF9-2962-4286-8CA2-AD9F8595277B}"/>
              </a:ext>
            </a:extLst>
          </p:cNvPr>
          <p:cNvSpPr>
            <a:spLocks xmlns:a="http://schemas.openxmlformats.org/drawingml/2006/main" noGrp="1"/>
          </p:cNvSpPr>
          <p:nvPr/>
        </p:nvSpPr>
        <p:spPr>
          <a:xfrm xmlns:a="http://schemas.openxmlformats.org/drawingml/2006/main">
            <a:off x="4480560" y="3465576"/>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Demonstrezi dacă problema este locală sau de rețea.</a:t>
            </a:r>
            <a:endParaRPr sz="1300"/>
          </a:p>
        </p:txBody>
      </p:sp>
      <p:sp>
        <p:nvSpPr>
          <p:cNvPr id="19" name="Shape 17">
            <a:extLst xmlns:a="http://schemas.openxmlformats.org/drawingml/2006/main">
              <a:ext uri="{FF2B5EF4-FFF2-40B4-BE49-F238E27FC236}">
                <a16:creationId xmlns:a16="http://schemas.microsoft.com/office/drawing/2014/main" id="{3445F13E-F8AA-41A8-BF38-7D4F69289C90}"/>
              </a:ext>
            </a:extLst>
          </p:cNvPr>
          <p:cNvSpPr>
            <a:spLocks xmlns:a="http://schemas.openxmlformats.org/drawingml/2006/main" noGrp="1"/>
          </p:cNvSpPr>
          <p:nvPr/>
        </p:nvSpPr>
        <p:spPr>
          <a:xfrm xmlns:a="http://schemas.openxmlformats.org/drawingml/2006/main">
            <a:off x="960120" y="4014216"/>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0" name="Text 18">
            <a:extLst xmlns:a="http://schemas.openxmlformats.org/drawingml/2006/main">
              <a:ext uri="{FF2B5EF4-FFF2-40B4-BE49-F238E27FC236}">
                <a16:creationId xmlns:a16="http://schemas.microsoft.com/office/drawing/2014/main" id="{9C48C299-B271-4630-82AD-DFAFFA05A982}"/>
              </a:ext>
            </a:extLst>
          </p:cNvPr>
          <p:cNvSpPr>
            <a:spLocks xmlns:a="http://schemas.openxmlformats.org/drawingml/2006/main" noGrp="1"/>
          </p:cNvSpPr>
          <p:nvPr/>
        </p:nvSpPr>
        <p:spPr>
          <a:xfrm xmlns:a="http://schemas.openxmlformats.org/drawingml/2006/main">
            <a:off x="1051560" y="4123944"/>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4. Software, codare și adaptare</a:t>
            </a:r>
            <a:endParaRPr sz="1400"/>
          </a:p>
        </p:txBody>
      </p:sp>
      <p:sp>
        <p:nvSpPr>
          <p:cNvPr id="21" name="Text 19">
            <a:extLst xmlns:a="http://schemas.openxmlformats.org/drawingml/2006/main">
              <a:ext uri="{FF2B5EF4-FFF2-40B4-BE49-F238E27FC236}">
                <a16:creationId xmlns:a16="http://schemas.microsoft.com/office/drawing/2014/main" id="{DA259BEC-2B53-4364-BA24-63572853BFFF}"/>
              </a:ext>
            </a:extLst>
          </p:cNvPr>
          <p:cNvSpPr>
            <a:spLocks xmlns:a="http://schemas.openxmlformats.org/drawingml/2006/main" noGrp="1"/>
          </p:cNvSpPr>
          <p:nvPr/>
        </p:nvSpPr>
        <p:spPr>
          <a:xfrm xmlns:a="http://schemas.openxmlformats.org/drawingml/2006/main">
            <a:off x="4480560" y="4123944"/>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Recunoști când o intervenție software este justificată.</a:t>
            </a:r>
            <a:endParaRPr sz="1300"/>
          </a:p>
        </p:txBody>
      </p:sp>
      <p:sp>
        <p:nvSpPr>
          <p:cNvPr id="22" name="Shape 20">
            <a:extLst xmlns:a="http://schemas.openxmlformats.org/drawingml/2006/main">
              <a:ext uri="{FF2B5EF4-FFF2-40B4-BE49-F238E27FC236}">
                <a16:creationId xmlns:a16="http://schemas.microsoft.com/office/drawing/2014/main" id="{F1AE6DA8-6668-42D2-9541-B49F59E2E54B}"/>
              </a:ext>
            </a:extLst>
          </p:cNvPr>
          <p:cNvSpPr>
            <a:spLocks xmlns:a="http://schemas.openxmlformats.org/drawingml/2006/main" noGrp="1"/>
          </p:cNvSpPr>
          <p:nvPr/>
        </p:nvSpPr>
        <p:spPr>
          <a:xfrm xmlns:a="http://schemas.openxmlformats.org/drawingml/2006/main">
            <a:off x="960120" y="4672584"/>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3" name="Text 21">
            <a:extLst xmlns:a="http://schemas.openxmlformats.org/drawingml/2006/main">
              <a:ext uri="{FF2B5EF4-FFF2-40B4-BE49-F238E27FC236}">
                <a16:creationId xmlns:a16="http://schemas.microsoft.com/office/drawing/2014/main" id="{F25AA605-1B2E-4EB9-BD1F-02983E2DE091}"/>
              </a:ext>
            </a:extLst>
          </p:cNvPr>
          <p:cNvSpPr>
            <a:spLocks xmlns:a="http://schemas.openxmlformats.org/drawingml/2006/main" noGrp="1"/>
          </p:cNvSpPr>
          <p:nvPr/>
        </p:nvSpPr>
        <p:spPr>
          <a:xfrm xmlns:a="http://schemas.openxmlformats.org/drawingml/2006/main">
            <a:off x="1051560" y="4782312"/>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5. Raportul și verificarea reparației</a:t>
            </a:r>
            <a:endParaRPr sz="1400"/>
          </a:p>
        </p:txBody>
      </p:sp>
      <p:sp>
        <p:nvSpPr>
          <p:cNvPr id="24" name="Text 22">
            <a:extLst xmlns:a="http://schemas.openxmlformats.org/drawingml/2006/main">
              <a:ext uri="{FF2B5EF4-FFF2-40B4-BE49-F238E27FC236}">
                <a16:creationId xmlns:a16="http://schemas.microsoft.com/office/drawing/2014/main" id="{B21BD23B-8C27-4CAD-91F8-1DECA4390012}"/>
              </a:ext>
            </a:extLst>
          </p:cNvPr>
          <p:cNvSpPr>
            <a:spLocks xmlns:a="http://schemas.openxmlformats.org/drawingml/2006/main" noGrp="1"/>
          </p:cNvSpPr>
          <p:nvPr/>
        </p:nvSpPr>
        <p:spPr>
          <a:xfrm xmlns:a="http://schemas.openxmlformats.org/drawingml/2006/main">
            <a:off x="4480560" y="4782312"/>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Susții cauza identificată printr-un lanț complet de dovezi.</a:t>
            </a:r>
            <a:endParaRPr sz="1300"/>
          </a:p>
        </p:txBody>
      </p:sp>
      <p:sp>
        <p:nvSpPr>
          <p:cNvPr id="25" name="Shape 23">
            <a:extLst xmlns:a="http://schemas.openxmlformats.org/drawingml/2006/main">
              <a:ext uri="{FF2B5EF4-FFF2-40B4-BE49-F238E27FC236}">
                <a16:creationId xmlns:a16="http://schemas.microsoft.com/office/drawing/2014/main" id="{DC678835-24BD-4D2B-94AA-5E11185DDBD0}"/>
              </a:ext>
            </a:extLst>
          </p:cNvPr>
          <p:cNvSpPr>
            <a:spLocks xmlns:a="http://schemas.openxmlformats.org/drawingml/2006/main" noGrp="1"/>
          </p:cNvSpPr>
          <p:nvPr/>
        </p:nvSpPr>
        <p:spPr>
          <a:xfrm xmlns:a="http://schemas.openxmlformats.org/drawingml/2006/main">
            <a:off x="1005840" y="6016752"/>
            <a:ext cx="9966960" cy="411480"/>
          </a:xfrm>
          <a:prstGeom xmlns:a="http://schemas.openxmlformats.org/drawingml/2006/main" prst="roundRect">
            <a:avLst>
              <a:gd name="adj" fmla="val 17778"/>
            </a:avLst>
          </a:prstGeom>
          <a:solidFill xmlns:a="http://schemas.openxmlformats.org/drawingml/2006/main">
            <a:srgbClr val="1A2630"/>
          </a:solidFill>
          <a:ln xmlns:a="http://schemas.openxmlformats.org/drawingml/2006/main" w="12700">
            <a:solidFill>
              <a:srgbClr val="FFB020">
                <a:alpha val="90000"/>
              </a:srgbClr>
            </a:solidFill>
            <a:prstDash val="solid"/>
          </a:ln>
        </p:spPr>
      </p:sp>
      <p:sp>
        <p:nvSpPr>
          <p:cNvPr id="26" name="Text 24">
            <a:extLst xmlns:a="http://schemas.openxmlformats.org/drawingml/2006/main">
              <a:ext uri="{FF2B5EF4-FFF2-40B4-BE49-F238E27FC236}">
                <a16:creationId xmlns:a16="http://schemas.microsoft.com/office/drawing/2014/main" id="{75C5CB87-46E6-4F17-9170-B691B970012C}"/>
              </a:ext>
            </a:extLst>
          </p:cNvPr>
          <p:cNvSpPr>
            <a:spLocks xmlns:a="http://schemas.openxmlformats.org/drawingml/2006/main" noGrp="1"/>
          </p:cNvSpPr>
          <p:nvPr/>
        </p:nvSpPr>
        <p:spPr>
          <a:xfrm xmlns:a="http://schemas.openxmlformats.org/drawingml/2006/main">
            <a:off x="1152144" y="6076950"/>
            <a:ext cx="9674352" cy="34290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Fiecare concluzie trebuie susținută printr-un test și o verificare.</a:t>
            </a:r>
            <a:endParaRPr sz="1600"/>
          </a:p>
        </p:txBody>
      </p:sp>
    </p:spTree>
    <p:extLst>
      <p:ext uri="{BB962C8B-B14F-4D97-AF65-F5344CB8AC3E}">
        <p14:creationId xmlns:p14="http://schemas.microsoft.com/office/powerpoint/2010/main" val="1495980348"/>
      </p:ext>
    </p:extLst>
  </p:cSld>
</p:sld>
</file>

<file path=ppt/slides/slide3.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2680F239-570E-47F4-B45C-DB55A92555DD}"/>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5546825C-4B6D-44A9-A1B8-6BAD3B24C513}"/>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Programul de instruire</a:t>
            </a:r>
            <a:endParaRPr sz="2500"/>
          </a:p>
        </p:txBody>
      </p:sp>
      <p:sp>
        <p:nvSpPr>
          <p:cNvPr id="4" name="Text 2">
            <a:extLst xmlns:a="http://schemas.openxmlformats.org/drawingml/2006/main">
              <a:ext uri="{FF2B5EF4-FFF2-40B4-BE49-F238E27FC236}">
                <a16:creationId xmlns:a16="http://schemas.microsoft.com/office/drawing/2014/main" id="{1B70BA81-0EEE-4F5F-9BA2-F48208CBD55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480 minute de instruire. Pauzele se adaugă separat.</a:t>
            </a:r>
            <a:endParaRPr sz="1150"/>
          </a:p>
        </p:txBody>
      </p:sp>
      <p:sp>
        <p:nvSpPr>
          <p:cNvPr id="5" name="Text 3">
            <a:extLst xmlns:a="http://schemas.openxmlformats.org/drawingml/2006/main">
              <a:ext uri="{FF2B5EF4-FFF2-40B4-BE49-F238E27FC236}">
                <a16:creationId xmlns:a16="http://schemas.microsoft.com/office/drawing/2014/main" id="{8A22408E-9723-40EC-B549-BFD5EDA6A98C}"/>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448548FE-E22B-4D6D-AA48-C12D076E649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03</a:t>
            </a:r>
            <a:endParaRPr sz="900"/>
          </a:p>
        </p:txBody>
      </p:sp>
      <p:sp>
        <p:nvSpPr>
          <p:cNvPr id="7" name="Shape 5">
            <a:extLst xmlns:a="http://schemas.openxmlformats.org/drawingml/2006/main">
              <a:ext uri="{FF2B5EF4-FFF2-40B4-BE49-F238E27FC236}">
                <a16:creationId xmlns:a16="http://schemas.microsoft.com/office/drawing/2014/main" id="{76BB768A-7A71-46BE-9A8E-F05C9E6D47D2}"/>
              </a:ext>
            </a:extLst>
          </p:cNvPr>
          <p:cNvSpPr>
            <a:spLocks xmlns:a="http://schemas.openxmlformats.org/drawingml/2006/main" noGrp="1"/>
          </p:cNvSpPr>
          <p:nvPr/>
        </p:nvSpPr>
        <p:spPr>
          <a:xfrm xmlns:a="http://schemas.openxmlformats.org/drawingml/2006/main">
            <a:off x="777240" y="1417320"/>
            <a:ext cx="10652760" cy="4389120"/>
          </a:xfrm>
          <a:prstGeom xmlns:a="http://schemas.openxmlformats.org/drawingml/2006/main" prst="roundRect">
            <a:avLst>
              <a:gd name="adj" fmla="val 1667"/>
            </a:avLst>
          </a:prstGeom>
          <a:solidFill xmlns:a="http://schemas.openxmlformats.org/drawingml/2006/main">
            <a:srgbClr val="102A3A"/>
          </a:solidFill>
          <a:ln xmlns:a="http://schemas.openxmlformats.org/drawingml/2006/main" w="12700">
            <a:solidFill>
              <a:srgbClr val="2D5568"/>
            </a:solidFill>
            <a:prstDash val="solid"/>
          </a:ln>
        </p:spPr>
      </p:sp>
      <p:sp>
        <p:nvSpPr>
          <p:cNvPr id="8" name="Text 6">
            <a:extLst xmlns:a="http://schemas.openxmlformats.org/drawingml/2006/main">
              <a:ext uri="{FF2B5EF4-FFF2-40B4-BE49-F238E27FC236}">
                <a16:creationId xmlns:a16="http://schemas.microsoft.com/office/drawing/2014/main" id="{99E34BBE-6C96-4289-9CD5-52AA6AEF4622}"/>
              </a:ext>
            </a:extLst>
          </p:cNvPr>
          <p:cNvSpPr>
            <a:spLocks xmlns:a="http://schemas.openxmlformats.org/drawingml/2006/main" noGrp="1"/>
          </p:cNvSpPr>
          <p:nvPr/>
        </p:nvSpPr>
        <p:spPr>
          <a:xfrm xmlns:a="http://schemas.openxmlformats.org/drawingml/2006/main">
            <a:off x="1051560" y="1691640"/>
            <a:ext cx="283464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Secțiune</a:t>
            </a:r>
            <a:endParaRPr sz="1300"/>
          </a:p>
        </p:txBody>
      </p:sp>
      <p:sp>
        <p:nvSpPr>
          <p:cNvPr id="9" name="Text 7">
            <a:extLst xmlns:a="http://schemas.openxmlformats.org/drawingml/2006/main">
              <a:ext uri="{FF2B5EF4-FFF2-40B4-BE49-F238E27FC236}">
                <a16:creationId xmlns:a16="http://schemas.microsoft.com/office/drawing/2014/main" id="{73B8CE0B-81DB-409C-8F05-5485F7827A77}"/>
              </a:ext>
            </a:extLst>
          </p:cNvPr>
          <p:cNvSpPr>
            <a:spLocks xmlns:a="http://schemas.openxmlformats.org/drawingml/2006/main" noGrp="1"/>
          </p:cNvSpPr>
          <p:nvPr/>
        </p:nvSpPr>
        <p:spPr>
          <a:xfrm xmlns:a="http://schemas.openxmlformats.org/drawingml/2006/main">
            <a:off x="4480560" y="1691640"/>
            <a:ext cx="548640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Durată și activitate</a:t>
            </a:r>
            <a:endParaRPr sz="1300"/>
          </a:p>
        </p:txBody>
      </p:sp>
      <p:sp>
        <p:nvSpPr>
          <p:cNvPr id="10" name="Shape 8">
            <a:extLst xmlns:a="http://schemas.openxmlformats.org/drawingml/2006/main">
              <a:ext uri="{FF2B5EF4-FFF2-40B4-BE49-F238E27FC236}">
                <a16:creationId xmlns:a16="http://schemas.microsoft.com/office/drawing/2014/main" id="{11DEC62E-6004-41BE-87D3-564958417F77}"/>
              </a:ext>
            </a:extLst>
          </p:cNvPr>
          <p:cNvSpPr>
            <a:spLocks xmlns:a="http://schemas.openxmlformats.org/drawingml/2006/main" noGrp="1"/>
          </p:cNvSpPr>
          <p:nvPr/>
        </p:nvSpPr>
        <p:spPr>
          <a:xfrm xmlns:a="http://schemas.openxmlformats.org/drawingml/2006/main">
            <a:off x="960120" y="2039112"/>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1" name="Text 9">
            <a:extLst xmlns:a="http://schemas.openxmlformats.org/drawingml/2006/main">
              <a:ext uri="{FF2B5EF4-FFF2-40B4-BE49-F238E27FC236}">
                <a16:creationId xmlns:a16="http://schemas.microsoft.com/office/drawing/2014/main" id="{6EFC652E-3098-4B22-9475-2439BC872E8C}"/>
              </a:ext>
            </a:extLst>
          </p:cNvPr>
          <p:cNvSpPr>
            <a:spLocks xmlns:a="http://schemas.openxmlformats.org/drawingml/2006/main" noGrp="1"/>
          </p:cNvSpPr>
          <p:nvPr/>
        </p:nvSpPr>
        <p:spPr>
          <a:xfrm xmlns:a="http://schemas.openxmlformats.org/drawingml/2006/main">
            <a:off x="1051560" y="2148840"/>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Pregătire</a:t>
            </a:r>
            <a:endParaRPr sz="1400"/>
          </a:p>
        </p:txBody>
      </p:sp>
      <p:sp>
        <p:nvSpPr>
          <p:cNvPr id="12" name="Text 10">
            <a:extLst xmlns:a="http://schemas.openxmlformats.org/drawingml/2006/main">
              <a:ext uri="{FF2B5EF4-FFF2-40B4-BE49-F238E27FC236}">
                <a16:creationId xmlns:a16="http://schemas.microsoft.com/office/drawing/2014/main" id="{C6EED4EE-E796-4A42-A3DF-CB848AFC2325}"/>
              </a:ext>
            </a:extLst>
          </p:cNvPr>
          <p:cNvSpPr>
            <a:spLocks xmlns:a="http://schemas.openxmlformats.org/drawingml/2006/main" noGrp="1"/>
          </p:cNvSpPr>
          <p:nvPr/>
        </p:nvSpPr>
        <p:spPr>
          <a:xfrm xmlns:a="http://schemas.openxmlformats.org/drawingml/2006/main">
            <a:off x="4480560" y="2148840"/>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20 min: obiective, echipament și reguli</a:t>
            </a:r>
            <a:endParaRPr sz="1300"/>
          </a:p>
        </p:txBody>
      </p:sp>
      <p:sp>
        <p:nvSpPr>
          <p:cNvPr id="13" name="Shape 11">
            <a:extLst xmlns:a="http://schemas.openxmlformats.org/drawingml/2006/main">
              <a:ext uri="{FF2B5EF4-FFF2-40B4-BE49-F238E27FC236}">
                <a16:creationId xmlns:a16="http://schemas.microsoft.com/office/drawing/2014/main" id="{A9441D5A-F5E9-4CB5-B5DA-FFC83EF2AE4B}"/>
              </a:ext>
            </a:extLst>
          </p:cNvPr>
          <p:cNvSpPr>
            <a:spLocks xmlns:a="http://schemas.openxmlformats.org/drawingml/2006/main" noGrp="1"/>
          </p:cNvSpPr>
          <p:nvPr/>
        </p:nvSpPr>
        <p:spPr>
          <a:xfrm xmlns:a="http://schemas.openxmlformats.org/drawingml/2006/main">
            <a:off x="960120" y="2697480"/>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4" name="Text 12">
            <a:extLst xmlns:a="http://schemas.openxmlformats.org/drawingml/2006/main">
              <a:ext uri="{FF2B5EF4-FFF2-40B4-BE49-F238E27FC236}">
                <a16:creationId xmlns:a16="http://schemas.microsoft.com/office/drawing/2014/main" id="{C1843319-F5BC-4006-A61C-6B468052F276}"/>
              </a:ext>
            </a:extLst>
          </p:cNvPr>
          <p:cNvSpPr>
            <a:spLocks xmlns:a="http://schemas.openxmlformats.org/drawingml/2006/main" noGrp="1"/>
          </p:cNvSpPr>
          <p:nvPr/>
        </p:nvSpPr>
        <p:spPr>
          <a:xfrm xmlns:a="http://schemas.openxmlformats.org/drawingml/2006/main">
            <a:off x="1051560" y="2807208"/>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Lecțiile 1–5</a:t>
            </a:r>
            <a:endParaRPr sz="1400"/>
          </a:p>
        </p:txBody>
      </p:sp>
      <p:sp>
        <p:nvSpPr>
          <p:cNvPr id="15" name="Text 13">
            <a:extLst xmlns:a="http://schemas.openxmlformats.org/drawingml/2006/main">
              <a:ext uri="{FF2B5EF4-FFF2-40B4-BE49-F238E27FC236}">
                <a16:creationId xmlns:a16="http://schemas.microsoft.com/office/drawing/2014/main" id="{ADF785D0-6556-43D9-9427-10DE574AEA13}"/>
              </a:ext>
            </a:extLst>
          </p:cNvPr>
          <p:cNvSpPr>
            <a:spLocks xmlns:a="http://schemas.openxmlformats.org/drawingml/2006/main" noGrp="1"/>
          </p:cNvSpPr>
          <p:nvPr/>
        </p:nvSpPr>
        <p:spPr>
          <a:xfrm xmlns:a="http://schemas.openxmlformats.org/drawingml/2006/main">
            <a:off x="4480560" y="2807208"/>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5 × 70 min = 350 min: concepte, demonstrații și exerciții</a:t>
            </a:r>
            <a:endParaRPr sz="1300"/>
          </a:p>
        </p:txBody>
      </p:sp>
      <p:sp>
        <p:nvSpPr>
          <p:cNvPr id="16" name="Shape 14">
            <a:extLst xmlns:a="http://schemas.openxmlformats.org/drawingml/2006/main">
              <a:ext uri="{FF2B5EF4-FFF2-40B4-BE49-F238E27FC236}">
                <a16:creationId xmlns:a16="http://schemas.microsoft.com/office/drawing/2014/main" id="{F46FB643-4072-4994-A148-D624609E0FC0}"/>
              </a:ext>
            </a:extLst>
          </p:cNvPr>
          <p:cNvSpPr>
            <a:spLocks xmlns:a="http://schemas.openxmlformats.org/drawingml/2006/main" noGrp="1"/>
          </p:cNvSpPr>
          <p:nvPr/>
        </p:nvSpPr>
        <p:spPr>
          <a:xfrm xmlns:a="http://schemas.openxmlformats.org/drawingml/2006/main">
            <a:off x="960120" y="3355848"/>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7" name="Text 15">
            <a:extLst xmlns:a="http://schemas.openxmlformats.org/drawingml/2006/main">
              <a:ext uri="{FF2B5EF4-FFF2-40B4-BE49-F238E27FC236}">
                <a16:creationId xmlns:a16="http://schemas.microsoft.com/office/drawing/2014/main" id="{DC816E00-9DFC-4FC2-97DF-77AED8F67B00}"/>
              </a:ext>
            </a:extLst>
          </p:cNvPr>
          <p:cNvSpPr>
            <a:spLocks xmlns:a="http://schemas.openxmlformats.org/drawingml/2006/main" noGrp="1"/>
          </p:cNvSpPr>
          <p:nvPr/>
        </p:nvSpPr>
        <p:spPr>
          <a:xfrm xmlns:a="http://schemas.openxmlformats.org/drawingml/2006/main">
            <a:off x="1051560" y="3465576"/>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Caz integrat</a:t>
            </a:r>
            <a:endParaRPr sz="1400"/>
          </a:p>
        </p:txBody>
      </p:sp>
      <p:sp>
        <p:nvSpPr>
          <p:cNvPr id="18" name="Text 16">
            <a:extLst xmlns:a="http://schemas.openxmlformats.org/drawingml/2006/main">
              <a:ext uri="{FF2B5EF4-FFF2-40B4-BE49-F238E27FC236}">
                <a16:creationId xmlns:a16="http://schemas.microsoft.com/office/drawing/2014/main" id="{B43A9DF9-2962-4286-8CA2-AD9F8595277B}"/>
              </a:ext>
            </a:extLst>
          </p:cNvPr>
          <p:cNvSpPr>
            <a:spLocks xmlns:a="http://schemas.openxmlformats.org/drawingml/2006/main" noGrp="1"/>
          </p:cNvSpPr>
          <p:nvPr/>
        </p:nvSpPr>
        <p:spPr>
          <a:xfrm xmlns:a="http://schemas.openxmlformats.org/drawingml/2006/main">
            <a:off x="4480560" y="3465576"/>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60 min: diagnostic în echipă și predarea dovezilor</a:t>
            </a:r>
            <a:endParaRPr sz="1300"/>
          </a:p>
        </p:txBody>
      </p:sp>
      <p:sp>
        <p:nvSpPr>
          <p:cNvPr id="19" name="Shape 17">
            <a:extLst xmlns:a="http://schemas.openxmlformats.org/drawingml/2006/main">
              <a:ext uri="{FF2B5EF4-FFF2-40B4-BE49-F238E27FC236}">
                <a16:creationId xmlns:a16="http://schemas.microsoft.com/office/drawing/2014/main" id="{3445F13E-F8AA-41A8-BF38-7D4F69289C90}"/>
              </a:ext>
            </a:extLst>
          </p:cNvPr>
          <p:cNvSpPr>
            <a:spLocks xmlns:a="http://schemas.openxmlformats.org/drawingml/2006/main" noGrp="1"/>
          </p:cNvSpPr>
          <p:nvPr/>
        </p:nvSpPr>
        <p:spPr>
          <a:xfrm xmlns:a="http://schemas.openxmlformats.org/drawingml/2006/main">
            <a:off x="960120" y="4014216"/>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0" name="Text 18">
            <a:extLst xmlns:a="http://schemas.openxmlformats.org/drawingml/2006/main">
              <a:ext uri="{FF2B5EF4-FFF2-40B4-BE49-F238E27FC236}">
                <a16:creationId xmlns:a16="http://schemas.microsoft.com/office/drawing/2014/main" id="{9C48C299-B271-4630-82AD-DFAFFA05A982}"/>
              </a:ext>
            </a:extLst>
          </p:cNvPr>
          <p:cNvSpPr>
            <a:spLocks xmlns:a="http://schemas.openxmlformats.org/drawingml/2006/main" noGrp="1"/>
          </p:cNvSpPr>
          <p:nvPr/>
        </p:nvSpPr>
        <p:spPr>
          <a:xfrm xmlns:a="http://schemas.openxmlformats.org/drawingml/2006/main">
            <a:off x="1051560" y="4123944"/>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Evaluare scurtă</a:t>
            </a:r>
            <a:endParaRPr sz="1400"/>
          </a:p>
        </p:txBody>
      </p:sp>
      <p:sp>
        <p:nvSpPr>
          <p:cNvPr id="21" name="Text 19">
            <a:extLst xmlns:a="http://schemas.openxmlformats.org/drawingml/2006/main">
              <a:ext uri="{FF2B5EF4-FFF2-40B4-BE49-F238E27FC236}">
                <a16:creationId xmlns:a16="http://schemas.microsoft.com/office/drawing/2014/main" id="{DA259BEC-2B53-4364-BA24-63572853BFFF}"/>
              </a:ext>
            </a:extLst>
          </p:cNvPr>
          <p:cNvSpPr>
            <a:spLocks xmlns:a="http://schemas.openxmlformats.org/drawingml/2006/main" noGrp="1"/>
          </p:cNvSpPr>
          <p:nvPr/>
        </p:nvSpPr>
        <p:spPr>
          <a:xfrm xmlns:a="http://schemas.openxmlformats.org/drawingml/2006/main">
            <a:off x="4480560" y="4123944"/>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30 min: cinci întrebări și un mini-caz</a:t>
            </a:r>
            <a:endParaRPr sz="1300"/>
          </a:p>
        </p:txBody>
      </p:sp>
      <p:sp>
        <p:nvSpPr>
          <p:cNvPr id="22" name="Shape 20">
            <a:extLst xmlns:a="http://schemas.openxmlformats.org/drawingml/2006/main">
              <a:ext uri="{FF2B5EF4-FFF2-40B4-BE49-F238E27FC236}">
                <a16:creationId xmlns:a16="http://schemas.microsoft.com/office/drawing/2014/main" id="{F1AE6DA8-6668-42D2-9541-B49F59E2E54B}"/>
              </a:ext>
            </a:extLst>
          </p:cNvPr>
          <p:cNvSpPr>
            <a:spLocks xmlns:a="http://schemas.openxmlformats.org/drawingml/2006/main" noGrp="1"/>
          </p:cNvSpPr>
          <p:nvPr/>
        </p:nvSpPr>
        <p:spPr>
          <a:xfrm xmlns:a="http://schemas.openxmlformats.org/drawingml/2006/main">
            <a:off x="960120" y="4672584"/>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3" name="Text 21">
            <a:extLst xmlns:a="http://schemas.openxmlformats.org/drawingml/2006/main">
              <a:ext uri="{FF2B5EF4-FFF2-40B4-BE49-F238E27FC236}">
                <a16:creationId xmlns:a16="http://schemas.microsoft.com/office/drawing/2014/main" id="{F25AA605-1B2E-4EB9-BD1F-02983E2DE091}"/>
              </a:ext>
            </a:extLst>
          </p:cNvPr>
          <p:cNvSpPr>
            <a:spLocks xmlns:a="http://schemas.openxmlformats.org/drawingml/2006/main" noGrp="1"/>
          </p:cNvSpPr>
          <p:nvPr/>
        </p:nvSpPr>
        <p:spPr>
          <a:xfrm xmlns:a="http://schemas.openxmlformats.org/drawingml/2006/main">
            <a:off x="1051560" y="4782312"/>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Debrief</a:t>
            </a:r>
            <a:endParaRPr sz="1400"/>
          </a:p>
        </p:txBody>
      </p:sp>
      <p:sp>
        <p:nvSpPr>
          <p:cNvPr id="24" name="Text 22">
            <a:extLst xmlns:a="http://schemas.openxmlformats.org/drawingml/2006/main">
              <a:ext uri="{FF2B5EF4-FFF2-40B4-BE49-F238E27FC236}">
                <a16:creationId xmlns:a16="http://schemas.microsoft.com/office/drawing/2014/main" id="{B21BD23B-8C27-4CAD-91F8-1DECA4390012}"/>
              </a:ext>
            </a:extLst>
          </p:cNvPr>
          <p:cNvSpPr>
            <a:spLocks xmlns:a="http://schemas.openxmlformats.org/drawingml/2006/main" noGrp="1"/>
          </p:cNvSpPr>
          <p:nvPr/>
        </p:nvSpPr>
        <p:spPr>
          <a:xfrm xmlns:a="http://schemas.openxmlformats.org/drawingml/2006/main">
            <a:off x="4480560" y="4782312"/>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20 min: justificarea răspunsurilor și pașii următori</a:t>
            </a:r>
            <a:endParaRPr sz="1300"/>
          </a:p>
        </p:txBody>
      </p:sp>
      <p:sp>
        <p:nvSpPr>
          <p:cNvPr id="25" name="Shape 23">
            <a:extLst xmlns:a="http://schemas.openxmlformats.org/drawingml/2006/main">
              <a:ext uri="{FF2B5EF4-FFF2-40B4-BE49-F238E27FC236}">
                <a16:creationId xmlns:a16="http://schemas.microsoft.com/office/drawing/2014/main" id="{DC678835-24BD-4D2B-94AA-5E11185DDBD0}"/>
              </a:ext>
            </a:extLst>
          </p:cNvPr>
          <p:cNvSpPr>
            <a:spLocks xmlns:a="http://schemas.openxmlformats.org/drawingml/2006/main" noGrp="1"/>
          </p:cNvSpPr>
          <p:nvPr/>
        </p:nvSpPr>
        <p:spPr>
          <a:xfrm xmlns:a="http://schemas.openxmlformats.org/drawingml/2006/main">
            <a:off x="1005840" y="6016752"/>
            <a:ext cx="9966960" cy="411480"/>
          </a:xfrm>
          <a:prstGeom xmlns:a="http://schemas.openxmlformats.org/drawingml/2006/main" prst="roundRect">
            <a:avLst>
              <a:gd name="adj" fmla="val 17778"/>
            </a:avLst>
          </a:prstGeom>
          <a:solidFill xmlns:a="http://schemas.openxmlformats.org/drawingml/2006/main">
            <a:srgbClr val="1A2630"/>
          </a:solidFill>
          <a:ln xmlns:a="http://schemas.openxmlformats.org/drawingml/2006/main" w="12700">
            <a:solidFill>
              <a:srgbClr val="FFB020">
                <a:alpha val="90000"/>
              </a:srgbClr>
            </a:solidFill>
            <a:prstDash val="solid"/>
          </a:ln>
        </p:spPr>
      </p:sp>
      <p:sp>
        <p:nvSpPr>
          <p:cNvPr id="26" name="Text 24">
            <a:extLst xmlns:a="http://schemas.openxmlformats.org/drawingml/2006/main">
              <a:ext uri="{FF2B5EF4-FFF2-40B4-BE49-F238E27FC236}">
                <a16:creationId xmlns:a16="http://schemas.microsoft.com/office/drawing/2014/main" id="{75C5CB87-46E6-4F17-9170-B691B970012C}"/>
              </a:ext>
            </a:extLst>
          </p:cNvPr>
          <p:cNvSpPr>
            <a:spLocks xmlns:a="http://schemas.openxmlformats.org/drawingml/2006/main" noGrp="1"/>
          </p:cNvSpPr>
          <p:nvPr/>
        </p:nvSpPr>
        <p:spPr>
          <a:xfrm xmlns:a="http://schemas.openxmlformats.org/drawingml/2006/main">
            <a:off x="1152144" y="6076950"/>
            <a:ext cx="9674352" cy="34290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În fiecare lecție: 20 min concepte, 15 min demonstrație, 35 min exercițiu.</a:t>
            </a:r>
            <a:endParaRPr sz="1600"/>
          </a:p>
        </p:txBody>
      </p:sp>
    </p:spTree>
    <p:extLst>
      <p:ext uri="{BB962C8B-B14F-4D97-AF65-F5344CB8AC3E}">
        <p14:creationId xmlns:p14="http://schemas.microsoft.com/office/powerpoint/2010/main" val="1495980348"/>
      </p:ext>
    </p:extLst>
  </p:cSld>
</p:sld>
</file>

<file path=ppt/slides/slide4.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Pregătirea lucrului</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Condițiile de test se stabilesc înainte de conectarea aparaturii.</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04</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Echipament</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Vehicul sau banc cu defect controlat, documentație, tester, multimetru, osciloscop și fișa comună de diagnostic.</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Reguli pentru acest modul</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Defectele sunt introduse numai de instructor pe banc sau în condiții controlate. Fără defecte provocate în SRS, frâne, HV ori pe drum public. O acțiune nesigură oprește proba.</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Valorile de service, pinii și procedurile se verifică pentru vehiculul concret.</a:t>
            </a:r>
            <a:endParaRPr sz="1600"/>
          </a:p>
        </p:txBody>
      </p:sp>
    </p:spTree>
    <p:extLst>
      <p:ext uri="{BB962C8B-B14F-4D97-AF65-F5344CB8AC3E}">
        <p14:creationId xmlns:p14="http://schemas.microsoft.com/office/powerpoint/2010/main" val="661491704"/>
      </p:ext>
    </p:extLst>
  </p:cSld>
</p:sld>
</file>

<file path=ppt/slides/slide5.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Lecția 1: Intermitențe și plan de captură</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20 min concepte. Urmează demonstrația și exercițiul.</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05</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Concepte de bază</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Interviul stabilește condițiile de apariție.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Captura trebuie să includă perioada dinaintea simptomului.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Temperatura și vibrațiile pot fi factori relevanți.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O singură nereproducere nu confirmă reparația.</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Obiectiv și întrebare</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Definești evenimentul care trebuie surprins.</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Întrebare de pornire: Absența simptomului timp de cinci minute confirmă reparația?</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Metoda: observație, ipoteză, test, concluzie, verificare.</a:t>
            </a:r>
            <a:endParaRPr sz="1600"/>
          </a:p>
        </p:txBody>
      </p:sp>
    </p:spTree>
    <p:extLst>
      <p:ext uri="{BB962C8B-B14F-4D97-AF65-F5344CB8AC3E}">
        <p14:creationId xmlns:p14="http://schemas.microsoft.com/office/powerpoint/2010/main" val="661491704"/>
      </p:ext>
    </p:extLst>
  </p:cSld>
</p:sld>
</file>

<file path=ppt/slides/slide6.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Motorul se oprește numai la cald</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15 min demonstrație. Scenariu didactic, cu valori ilustrative.</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06</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Datele cazului</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Clientul descrie aproximativ 25 minute de mers.</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La rece funcționarea este normală.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Codurile istorice sunt neconcludente.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Nu există încă o captură a evenimentului.</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Ordinea verificărilor</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Definește condiția și durata testului.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Alege alimentarea, sincronizarea și comanda relevante.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Pregătește logul și declanșarea.</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Reproduce controlat și salvează dovezile.</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Rezultatul unui test trebuie să confirme sau să elimine o ipoteză.</a:t>
            </a:r>
            <a:endParaRPr sz="1600"/>
          </a:p>
        </p:txBody>
      </p:sp>
    </p:spTree>
    <p:extLst>
      <p:ext uri="{BB962C8B-B14F-4D97-AF65-F5344CB8AC3E}">
        <p14:creationId xmlns:p14="http://schemas.microsoft.com/office/powerpoint/2010/main" val="661491704"/>
      </p:ext>
    </p:extLst>
  </p:cSld>
</p:sld>
</file>

<file path=ppt/slides/slide7.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Exercițiul 1: aplicarea metodei</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35 min în echipă: 5 min plan, 20 min lucru, 10 min justificare.</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07</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Sarcina echipei</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Prezintă un plan de captură care poate distinge pierderea alimentării de pierderea CKP.</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Ce predă echipa</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Ipoteza și alternativa principală.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Punctele de test, condițiile și rezultatele cu unități.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Concluzia și dovada care o susține.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Testul de verificare după remediere.</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Criteriu: alt tehnician trebuie să poată repeta testul din fișa voastră.</a:t>
            </a:r>
            <a:endParaRPr sz="1600"/>
          </a:p>
        </p:txBody>
      </p:sp>
    </p:spTree>
    <p:extLst>
      <p:ext uri="{BB962C8B-B14F-4D97-AF65-F5344CB8AC3E}">
        <p14:creationId xmlns:p14="http://schemas.microsoft.com/office/powerpoint/2010/main" val="661491704"/>
      </p:ext>
    </p:extLst>
  </p:cSld>
</p:sld>
</file>

<file path=ppt/slides/slide8.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Lecția 2: No-start cu date incomplete</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20 min concepte. Urmează demonstrația și exercițiul.</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08</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Concepte de bază</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Lista de ipoteze trebuie ordonată, nu nelimitată.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Un test bun separă cauze plauzibile.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Condițiile inițiale se păstrează în raport.</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Rezultatele negative utile se documentează.</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Obiectiv și întrebare</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Prioritizezi probele după informația pe care o aduc.</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Întrebare de pornire: Cum alegi între două teste posibile?</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Metoda: observație, ipoteză, test, concluzie, verificare.</a:t>
            </a:r>
            <a:endParaRPr sz="1600"/>
          </a:p>
        </p:txBody>
      </p:sp>
    </p:spTree>
    <p:extLst>
      <p:ext uri="{BB962C8B-B14F-4D97-AF65-F5344CB8AC3E}">
        <p14:creationId xmlns:p14="http://schemas.microsoft.com/office/powerpoint/2010/main" val="661491704"/>
      </p:ext>
    </p:extLst>
  </p:cSld>
</p:sld>
</file>

<file path=ppt/slides/slide9.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Demaror activ, injecție absentă</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15 min demonstrație. Scenariu didactic, cu valori ilustrative.</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09</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Datele cazului</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Turația apare în tester.</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Presiunea este plauzibilă pentru cazul dat.</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Autorizarea pornirii este necunoscută.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Nu există încă o verificare a sincronizării.</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Ordinea verificărilor</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Confirmă tensiunea în timpul pornirii.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Citește autorizarea și sincronizarea.</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Verifică precondițiile comenzii.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Măsoară circuitul doar după aceste verificări.</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Rezultatul unui test trebuie să confirme sau să elimine o ipoteză.</a:t>
            </a:r>
            <a:endParaRPr sz="1600"/>
          </a:p>
        </p:txBody>
      </p:sp>
    </p:spTree>
    <p:extLst>
      <p:ext uri="{BB962C8B-B14F-4D97-AF65-F5344CB8AC3E}">
        <p14:creationId xmlns:p14="http://schemas.microsoft.com/office/powerpoint/2010/main" val="661491704"/>
      </p:ext>
    </p:extLst>
  </p:cSld>
</p:sld>
</file>

<file path=ppt/slides/slide10.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Exercițiul 2: aplicarea metodei</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35 min în echipă: 5 min plan, 20 min lucru, 10 min justificare.</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10</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Sarcina echipei</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Alege următoarele două teste și explică ce rezultat schimbă direcția diagnosticului.</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Ce predă echipa</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Ipoteza și alternativa principală.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Punctele de test, condițiile și rezultatele cu unități.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Concluzia și dovada care o susține.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Testul de verificare după remediere.</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Criteriu: alt tehnician trebuie să poată repeta testul din fișa voastră.</a:t>
            </a:r>
            <a:endParaRPr sz="1600"/>
          </a:p>
        </p:txBody>
      </p:sp>
    </p:spTree>
    <p:extLst>
      <p:ext uri="{BB962C8B-B14F-4D97-AF65-F5344CB8AC3E}">
        <p14:creationId xmlns:p14="http://schemas.microsoft.com/office/powerpoint/2010/main" val="661491704"/>
      </p:ext>
    </p:extLst>
  </p:cSld>
</p:sld>
</file>

<file path=ppt/slides/slide11.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Lecția 3: No-communication și cauze comune</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20 min concepte. Urmează demonstrația și exercițiul.</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11</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Concepte de bază</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Se confirmă accesul sculei și echiparea.</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Alimentarea, masa și trezirea preced verdictul de modul.</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Topologia arată punctele comune.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Un modul defect poate afecta o ramură, dar trebuie demonstrat.</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Obiectiv și întrebare</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Demonstrezi dacă problema este locală sau de rețea.</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Întrebare de pornire: Ce lipsește dintr-un diagnostic bazat doar pe lipsa ABS la scanare?</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Metoda: observație, ipoteză, test, concluzie, verificare.</a:t>
            </a:r>
            <a:endParaRPr sz="1600"/>
          </a:p>
        </p:txBody>
      </p:sp>
    </p:spTree>
    <p:extLst>
      <p:ext uri="{BB962C8B-B14F-4D97-AF65-F5344CB8AC3E}">
        <p14:creationId xmlns:p14="http://schemas.microsoft.com/office/powerpoint/2010/main" val="661491704"/>
      </p:ext>
    </p:extLst>
  </p:cSld>
</p:sld>
</file>

<file path=ppt/slides/slide12.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ABS absent, restul rețelei activ</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15 min demonstrație. Scenariu didactic, cu valori ilustrative.</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12</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Datele cazului</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Mai multe module raportează lipsa ABS.</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Gatewayul răspunde.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Alimentarea ABS în gol pare normală.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Nu există măsurare sub sarcină.</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Ordinea verificărilor</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Verifică alimentarea și masa în condiții relevante.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Controlează trezirea și rețeaua la conector.</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Compară semnalul cu un punct cunoscut bun.</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Izolează numai prin procedura permisă.</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Rezultatul unui test trebuie să confirme sau să elimine o ipoteză.</a:t>
            </a:r>
            <a:endParaRPr sz="1600"/>
          </a:p>
        </p:txBody>
      </p:sp>
    </p:spTree>
    <p:extLst>
      <p:ext uri="{BB962C8B-B14F-4D97-AF65-F5344CB8AC3E}">
        <p14:creationId xmlns:p14="http://schemas.microsoft.com/office/powerpoint/2010/main" val="661491704"/>
      </p:ext>
    </p:extLst>
  </p:cSld>
</p:sld>
</file>

<file path=ppt/slides/slide13.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Exercițiul 3: aplicarea metodei</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35 min în echipă: 5 min plan, 20 min lucru, 10 min justificare.</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13</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Sarcina echipei</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Completează fișa de teste pentru ABS și scrie condițiile minime înainte de propunerea înlocuirii.</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Ce predă echipa</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Ipoteza și alternativa principală.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Punctele de test, condițiile și rezultatele cu unități.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Concluzia și dovada care o susține.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Testul de verificare după remediere.</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Criteriu: alt tehnician trebuie să poată repeta testul din fișa voastră.</a:t>
            </a:r>
            <a:endParaRPr sz="1600"/>
          </a:p>
        </p:txBody>
      </p:sp>
    </p:spTree>
    <p:extLst>
      <p:ext uri="{BB962C8B-B14F-4D97-AF65-F5344CB8AC3E}">
        <p14:creationId xmlns:p14="http://schemas.microsoft.com/office/powerpoint/2010/main" val="661491704"/>
      </p:ext>
    </p:extLst>
  </p:cSld>
</p:sld>
</file>

<file path=ppt/slides/slide14.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Lecția 4: Software, codare și adaptare</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20 min concepte. Urmează demonstrația și exercițiul.</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14</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Concepte de bază</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Buletinul tehnic trebuie să corespundă exact vehiculului.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Codarea și programarea sunt operații diferite.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Tensiunea stabilă și echipamentul compatibil sunt esențiale.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Planul include verificarea și recuperarea permisă.</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Obiectiv și întrebare</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Recunoști când o intervenție software este justificată.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Întrebare de pornire: Când este justificată actualizarea software?</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Metoda: observație, ipoteză, test, concluzie, verificare.</a:t>
            </a:r>
            <a:endParaRPr sz="1600"/>
          </a:p>
        </p:txBody>
      </p:sp>
    </p:spTree>
    <p:extLst>
      <p:ext uri="{BB962C8B-B14F-4D97-AF65-F5344CB8AC3E}">
        <p14:creationId xmlns:p14="http://schemas.microsoft.com/office/powerpoint/2010/main" val="661491704"/>
      </p:ext>
    </p:extLst>
  </p:cSld>
</p:sld>
</file>

<file path=ppt/slides/slide15.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Actualizare propusă pentru un simptom</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15 min demonstrație. Scenariu didactic, cu valori ilustrative.</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15</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Datele cazului</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Există un buletin tehnic relevant.</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Versiunea ECU trebuie comparată.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Vehiculul are și subtensiune activă.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Alimentarea nu este încă stabilizată.</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Ordinea verificărilor</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Confirmă aplicabilitatea buletinului.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Remediază problema de alimentare.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Salvează datele și configurația necesare.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Aplică procedura autorizată și verifică.</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Rezultatul unui test trebuie să confirme sau să elimine o ipoteză.</a:t>
            </a:r>
            <a:endParaRPr sz="1600"/>
          </a:p>
        </p:txBody>
      </p:sp>
    </p:spTree>
    <p:extLst>
      <p:ext uri="{BB962C8B-B14F-4D97-AF65-F5344CB8AC3E}">
        <p14:creationId xmlns:p14="http://schemas.microsoft.com/office/powerpoint/2010/main" val="661491704"/>
      </p:ext>
    </p:extLst>
  </p:cSld>
</p:sld>
</file>

<file path=ppt/slides/slide16.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Exercițiul 4: aplicarea metodei</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35 min în echipă: 5 min plan, 20 min lucru, 10 min justificare.</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16</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Sarcina echipei</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Pe un scenariu, decide dacă programezi acum sau după remediere. Redactează precondițiile și planul de verificare.</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Ce predă echipa</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Ipoteza și alternativa principală.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Punctele de test, condițiile și rezultatele cu unități.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Concluzia și dovada care o susține.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Testul de verificare după remediere.</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Criteriu: alt tehnician trebuie să poată repeta testul din fișa voastră.</a:t>
            </a:r>
            <a:endParaRPr sz="1600"/>
          </a:p>
        </p:txBody>
      </p:sp>
    </p:spTree>
    <p:extLst>
      <p:ext uri="{BB962C8B-B14F-4D97-AF65-F5344CB8AC3E}">
        <p14:creationId xmlns:p14="http://schemas.microsoft.com/office/powerpoint/2010/main" val="661491704"/>
      </p:ext>
    </p:extLst>
  </p:cSld>
</p:sld>
</file>

<file path=ppt/slides/slide17.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Lecția 5: Raportul și verificarea reparației</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20 min concepte. Urmează demonstrația și exercițiul.</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17</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Concepte de bază</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Raportul păstrează reclamația și condițiile.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Ipoteza este legată de măsurare.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Reparația se verifică în condițiile inițiale.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Limitele verificării se comunică explicit.</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Obiectiv și întrebare</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Susții cauza identificată printr-un lanț complet de dovezi.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Întrebare de pornire: Ce face un raport de diagnostic verificabil?</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Metoda: observație, ipoteză, test, concluzie, verificare.</a:t>
            </a:r>
            <a:endParaRPr sz="1600"/>
          </a:p>
        </p:txBody>
      </p:sp>
    </p:spTree>
    <p:extLst>
      <p:ext uri="{BB962C8B-B14F-4D97-AF65-F5344CB8AC3E}">
        <p14:creationId xmlns:p14="http://schemas.microsoft.com/office/powerpoint/2010/main" val="661491704"/>
      </p:ext>
    </p:extLst>
  </p:cSld>
</p:sld>
</file>

<file path=ppt/slides/slide18.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Piesă schimbată, test insuficient</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15 min demonstrație. Scenariu didactic, cu valori ilustrative.</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18</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Datele cazului</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Simptomul apărea sub sarcină la cald.</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După reparație motorul merge la ralanti.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Codurile au fost șterse.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Nu există încă un log comparabil.</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Ordinea verificărilor</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Recreează condițiile inițiale în siguranță.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Compară parametrii înainte și după.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Scanează și verifică monitoarele relevante.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Completează raportul cu limitele probei.</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Rezultatul unui test trebuie să confirme sau să elimine o ipoteză.</a:t>
            </a:r>
            <a:endParaRPr sz="1600"/>
          </a:p>
        </p:txBody>
      </p:sp>
    </p:spTree>
    <p:extLst>
      <p:ext uri="{BB962C8B-B14F-4D97-AF65-F5344CB8AC3E}">
        <p14:creationId xmlns:p14="http://schemas.microsoft.com/office/powerpoint/2010/main" val="661491704"/>
      </p:ext>
    </p:extLst>
  </p:cSld>
</p:sld>
</file>

<file path=ppt/slides/slide19.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Exercițiul 5: aplicarea metodei</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35 min în echipă: 5 min plan, 20 min lucru, 10 min justificare.</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19</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Sarcina echipei</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Prezintă oral în trei minute cazul: simptom, dovezi, cauză, remediere și validare. Colegii cer o dovadă lipsă.</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Ce predă echipa</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Ipoteza și alternativa principală.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Punctele de test, condițiile și rezultatele cu unități.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Concluzia și dovada care o susține.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Testul de verificare după remediere.</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Criteriu: alt tehnician trebuie să poată repeta testul din fișa voastră.</a:t>
            </a:r>
            <a:endParaRPr sz="1600"/>
          </a:p>
        </p:txBody>
      </p:sp>
    </p:spTree>
    <p:extLst>
      <p:ext uri="{BB962C8B-B14F-4D97-AF65-F5344CB8AC3E}">
        <p14:creationId xmlns:p14="http://schemas.microsoft.com/office/powerpoint/2010/main" val="661491704"/>
      </p:ext>
    </p:extLst>
  </p:cSld>
</p:sld>
</file>

<file path=ppt/slides/slide20.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Examen practic: defect necunoscut</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60 min: 10 min plan, 35 min testare, 15 min susținere.</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20</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Situația de lucru</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Examen practic: fiecare echipă primește un simptom și un defect necunoscut pe banc. Predă fișa completă, dovezile, cauza și verificarea. Instructorul dezvăluie defectul numai după susținere.</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Livrabile</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Reclamație, simptom confirmat și raport inițial.</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Ipoteze ordonate și măsurători documentate.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Cauza demonstrată și remedierea justificată.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Verificare comparabilă cu situația inițială.</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Instructorul dezvăluie cauza numai după prezentarea dovezilor.</a:t>
            </a:r>
            <a:endParaRPr sz="1600"/>
          </a:p>
        </p:txBody>
      </p:sp>
    </p:spTree>
    <p:extLst>
      <p:ext uri="{BB962C8B-B14F-4D97-AF65-F5344CB8AC3E}">
        <p14:creationId xmlns:p14="http://schemas.microsoft.com/office/powerpoint/2010/main" val="661491704"/>
      </p:ext>
    </p:extLst>
  </p:cSld>
</p:sld>
</file>

<file path=ppt/slides/slide21.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2680F239-570E-47F4-B45C-DB55A92555DD}"/>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5546825C-4B6D-44A9-A1B8-6BAD3B24C513}"/>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Grila pentru proba practică</a:t>
            </a:r>
            <a:endParaRPr sz="2500"/>
          </a:p>
        </p:txBody>
      </p:sp>
      <p:sp>
        <p:nvSpPr>
          <p:cNvPr id="4" name="Text 2">
            <a:extLst xmlns:a="http://schemas.openxmlformats.org/drawingml/2006/main">
              <a:ext uri="{FF2B5EF4-FFF2-40B4-BE49-F238E27FC236}">
                <a16:creationId xmlns:a16="http://schemas.microsoft.com/office/drawing/2014/main" id="{1B70BA81-0EEE-4F5F-9BA2-F48208CBD55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20 puncte. Prag didactic propus: 14/20 și toate regulile de siguranță respectate.</a:t>
            </a:r>
            <a:endParaRPr sz="1150"/>
          </a:p>
        </p:txBody>
      </p:sp>
      <p:sp>
        <p:nvSpPr>
          <p:cNvPr id="5" name="Text 3">
            <a:extLst xmlns:a="http://schemas.openxmlformats.org/drawingml/2006/main">
              <a:ext uri="{FF2B5EF4-FFF2-40B4-BE49-F238E27FC236}">
                <a16:creationId xmlns:a16="http://schemas.microsoft.com/office/drawing/2014/main" id="{8A22408E-9723-40EC-B549-BFD5EDA6A98C}"/>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448548FE-E22B-4D6D-AA48-C12D076E649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21</a:t>
            </a:r>
            <a:endParaRPr sz="900"/>
          </a:p>
        </p:txBody>
      </p:sp>
      <p:sp>
        <p:nvSpPr>
          <p:cNvPr id="7" name="Shape 5">
            <a:extLst xmlns:a="http://schemas.openxmlformats.org/drawingml/2006/main">
              <a:ext uri="{FF2B5EF4-FFF2-40B4-BE49-F238E27FC236}">
                <a16:creationId xmlns:a16="http://schemas.microsoft.com/office/drawing/2014/main" id="{76BB768A-7A71-46BE-9A8E-F05C9E6D47D2}"/>
              </a:ext>
            </a:extLst>
          </p:cNvPr>
          <p:cNvSpPr>
            <a:spLocks xmlns:a="http://schemas.openxmlformats.org/drawingml/2006/main" noGrp="1"/>
          </p:cNvSpPr>
          <p:nvPr/>
        </p:nvSpPr>
        <p:spPr>
          <a:xfrm xmlns:a="http://schemas.openxmlformats.org/drawingml/2006/main">
            <a:off x="777240" y="1417320"/>
            <a:ext cx="10652760" cy="4389120"/>
          </a:xfrm>
          <a:prstGeom xmlns:a="http://schemas.openxmlformats.org/drawingml/2006/main" prst="roundRect">
            <a:avLst>
              <a:gd name="adj" fmla="val 1667"/>
            </a:avLst>
          </a:prstGeom>
          <a:solidFill xmlns:a="http://schemas.openxmlformats.org/drawingml/2006/main">
            <a:srgbClr val="102A3A"/>
          </a:solidFill>
          <a:ln xmlns:a="http://schemas.openxmlformats.org/drawingml/2006/main" w="12700">
            <a:solidFill>
              <a:srgbClr val="2D5568"/>
            </a:solidFill>
            <a:prstDash val="solid"/>
          </a:ln>
        </p:spPr>
      </p:sp>
      <p:sp>
        <p:nvSpPr>
          <p:cNvPr id="8" name="Text 6">
            <a:extLst xmlns:a="http://schemas.openxmlformats.org/drawingml/2006/main">
              <a:ext uri="{FF2B5EF4-FFF2-40B4-BE49-F238E27FC236}">
                <a16:creationId xmlns:a16="http://schemas.microsoft.com/office/drawing/2014/main" id="{99E34BBE-6C96-4289-9CD5-52AA6AEF4622}"/>
              </a:ext>
            </a:extLst>
          </p:cNvPr>
          <p:cNvSpPr>
            <a:spLocks xmlns:a="http://schemas.openxmlformats.org/drawingml/2006/main" noGrp="1"/>
          </p:cNvSpPr>
          <p:nvPr/>
        </p:nvSpPr>
        <p:spPr>
          <a:xfrm xmlns:a="http://schemas.openxmlformats.org/drawingml/2006/main">
            <a:off x="1051560" y="1691640"/>
            <a:ext cx="283464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Criteriu</a:t>
            </a:r>
            <a:endParaRPr sz="1300"/>
          </a:p>
        </p:txBody>
      </p:sp>
      <p:sp>
        <p:nvSpPr>
          <p:cNvPr id="9" name="Text 7">
            <a:extLst xmlns:a="http://schemas.openxmlformats.org/drawingml/2006/main">
              <a:ext uri="{FF2B5EF4-FFF2-40B4-BE49-F238E27FC236}">
                <a16:creationId xmlns:a16="http://schemas.microsoft.com/office/drawing/2014/main" id="{73B8CE0B-81DB-409C-8F05-5485F7827A77}"/>
              </a:ext>
            </a:extLst>
          </p:cNvPr>
          <p:cNvSpPr>
            <a:spLocks xmlns:a="http://schemas.openxmlformats.org/drawingml/2006/main" noGrp="1"/>
          </p:cNvSpPr>
          <p:nvPr/>
        </p:nvSpPr>
        <p:spPr>
          <a:xfrm xmlns:a="http://schemas.openxmlformats.org/drawingml/2006/main">
            <a:off x="4480560" y="1691640"/>
            <a:ext cx="548640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Dovadă și punctaj</a:t>
            </a:r>
            <a:endParaRPr sz="1300"/>
          </a:p>
        </p:txBody>
      </p:sp>
      <p:sp>
        <p:nvSpPr>
          <p:cNvPr id="10" name="Shape 8">
            <a:extLst xmlns:a="http://schemas.openxmlformats.org/drawingml/2006/main">
              <a:ext uri="{FF2B5EF4-FFF2-40B4-BE49-F238E27FC236}">
                <a16:creationId xmlns:a16="http://schemas.microsoft.com/office/drawing/2014/main" id="{11DEC62E-6004-41BE-87D3-564958417F77}"/>
              </a:ext>
            </a:extLst>
          </p:cNvPr>
          <p:cNvSpPr>
            <a:spLocks xmlns:a="http://schemas.openxmlformats.org/drawingml/2006/main" noGrp="1"/>
          </p:cNvSpPr>
          <p:nvPr/>
        </p:nvSpPr>
        <p:spPr>
          <a:xfrm xmlns:a="http://schemas.openxmlformats.org/drawingml/2006/main">
            <a:off x="960120" y="2039112"/>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1" name="Text 9">
            <a:extLst xmlns:a="http://schemas.openxmlformats.org/drawingml/2006/main">
              <a:ext uri="{FF2B5EF4-FFF2-40B4-BE49-F238E27FC236}">
                <a16:creationId xmlns:a16="http://schemas.microsoft.com/office/drawing/2014/main" id="{6EFC652E-3098-4B22-9475-2439BC872E8C}"/>
              </a:ext>
            </a:extLst>
          </p:cNvPr>
          <p:cNvSpPr>
            <a:spLocks xmlns:a="http://schemas.openxmlformats.org/drawingml/2006/main" noGrp="1"/>
          </p:cNvSpPr>
          <p:nvPr/>
        </p:nvSpPr>
        <p:spPr>
          <a:xfrm xmlns:a="http://schemas.openxmlformats.org/drawingml/2006/main">
            <a:off x="1051560" y="2148840"/>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Simptom și context</a:t>
            </a:r>
            <a:endParaRPr sz="1400"/>
          </a:p>
        </p:txBody>
      </p:sp>
      <p:sp>
        <p:nvSpPr>
          <p:cNvPr id="12" name="Text 10">
            <a:extLst xmlns:a="http://schemas.openxmlformats.org/drawingml/2006/main">
              <a:ext uri="{FF2B5EF4-FFF2-40B4-BE49-F238E27FC236}">
                <a16:creationId xmlns:a16="http://schemas.microsoft.com/office/drawing/2014/main" id="{C6EED4EE-E796-4A42-A3DF-CB848AFC2325}"/>
              </a:ext>
            </a:extLst>
          </p:cNvPr>
          <p:cNvSpPr>
            <a:spLocks xmlns:a="http://schemas.openxmlformats.org/drawingml/2006/main" noGrp="1"/>
          </p:cNvSpPr>
          <p:nvPr/>
        </p:nvSpPr>
        <p:spPr>
          <a:xfrm xmlns:a="http://schemas.openxmlformats.org/drawingml/2006/main">
            <a:off x="4480560" y="2148840"/>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0–4 p: condiții clare, reproducere și raport inițial</a:t>
            </a:r>
            <a:endParaRPr sz="1300"/>
          </a:p>
        </p:txBody>
      </p:sp>
      <p:sp>
        <p:nvSpPr>
          <p:cNvPr id="13" name="Shape 11">
            <a:extLst xmlns:a="http://schemas.openxmlformats.org/drawingml/2006/main">
              <a:ext uri="{FF2B5EF4-FFF2-40B4-BE49-F238E27FC236}">
                <a16:creationId xmlns:a16="http://schemas.microsoft.com/office/drawing/2014/main" id="{A9441D5A-F5E9-4CB5-B5DA-FFC83EF2AE4B}"/>
              </a:ext>
            </a:extLst>
          </p:cNvPr>
          <p:cNvSpPr>
            <a:spLocks xmlns:a="http://schemas.openxmlformats.org/drawingml/2006/main" noGrp="1"/>
          </p:cNvSpPr>
          <p:nvPr/>
        </p:nvSpPr>
        <p:spPr>
          <a:xfrm xmlns:a="http://schemas.openxmlformats.org/drawingml/2006/main">
            <a:off x="960120" y="2697480"/>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4" name="Text 12">
            <a:extLst xmlns:a="http://schemas.openxmlformats.org/drawingml/2006/main">
              <a:ext uri="{FF2B5EF4-FFF2-40B4-BE49-F238E27FC236}">
                <a16:creationId xmlns:a16="http://schemas.microsoft.com/office/drawing/2014/main" id="{C1843319-F5BC-4006-A61C-6B468052F276}"/>
              </a:ext>
            </a:extLst>
          </p:cNvPr>
          <p:cNvSpPr>
            <a:spLocks xmlns:a="http://schemas.openxmlformats.org/drawingml/2006/main" noGrp="1"/>
          </p:cNvSpPr>
          <p:nvPr/>
        </p:nvSpPr>
        <p:spPr>
          <a:xfrm xmlns:a="http://schemas.openxmlformats.org/drawingml/2006/main">
            <a:off x="1051560" y="2807208"/>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Plan și ipoteze</a:t>
            </a:r>
            <a:endParaRPr sz="1400"/>
          </a:p>
        </p:txBody>
      </p:sp>
      <p:sp>
        <p:nvSpPr>
          <p:cNvPr id="15" name="Text 13">
            <a:extLst xmlns:a="http://schemas.openxmlformats.org/drawingml/2006/main">
              <a:ext uri="{FF2B5EF4-FFF2-40B4-BE49-F238E27FC236}">
                <a16:creationId xmlns:a16="http://schemas.microsoft.com/office/drawing/2014/main" id="{ADF785D0-6556-43D9-9427-10DE574AEA13}"/>
              </a:ext>
            </a:extLst>
          </p:cNvPr>
          <p:cNvSpPr>
            <a:spLocks xmlns:a="http://schemas.openxmlformats.org/drawingml/2006/main" noGrp="1"/>
          </p:cNvSpPr>
          <p:nvPr/>
        </p:nvSpPr>
        <p:spPr>
          <a:xfrm xmlns:a="http://schemas.openxmlformats.org/drawingml/2006/main">
            <a:off x="4480560" y="2807208"/>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0–4 p: ipoteze plauzibile, ordonate și testabile</a:t>
            </a:r>
            <a:endParaRPr sz="1300"/>
          </a:p>
        </p:txBody>
      </p:sp>
      <p:sp>
        <p:nvSpPr>
          <p:cNvPr id="16" name="Shape 14">
            <a:extLst xmlns:a="http://schemas.openxmlformats.org/drawingml/2006/main">
              <a:ext uri="{FF2B5EF4-FFF2-40B4-BE49-F238E27FC236}">
                <a16:creationId xmlns:a16="http://schemas.microsoft.com/office/drawing/2014/main" id="{F46FB643-4072-4994-A148-D624609E0FC0}"/>
              </a:ext>
            </a:extLst>
          </p:cNvPr>
          <p:cNvSpPr>
            <a:spLocks xmlns:a="http://schemas.openxmlformats.org/drawingml/2006/main" noGrp="1"/>
          </p:cNvSpPr>
          <p:nvPr/>
        </p:nvSpPr>
        <p:spPr>
          <a:xfrm xmlns:a="http://schemas.openxmlformats.org/drawingml/2006/main">
            <a:off x="960120" y="3355848"/>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7" name="Text 15">
            <a:extLst xmlns:a="http://schemas.openxmlformats.org/drawingml/2006/main">
              <a:ext uri="{FF2B5EF4-FFF2-40B4-BE49-F238E27FC236}">
                <a16:creationId xmlns:a16="http://schemas.microsoft.com/office/drawing/2014/main" id="{DC816E00-9DFC-4FC2-97DF-77AED8F67B00}"/>
              </a:ext>
            </a:extLst>
          </p:cNvPr>
          <p:cNvSpPr>
            <a:spLocks xmlns:a="http://schemas.openxmlformats.org/drawingml/2006/main" noGrp="1"/>
          </p:cNvSpPr>
          <p:nvPr/>
        </p:nvSpPr>
        <p:spPr>
          <a:xfrm xmlns:a="http://schemas.openxmlformats.org/drawingml/2006/main">
            <a:off x="1051560" y="3465576"/>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Măsurători</a:t>
            </a:r>
            <a:endParaRPr sz="1400"/>
          </a:p>
        </p:txBody>
      </p:sp>
      <p:sp>
        <p:nvSpPr>
          <p:cNvPr id="18" name="Text 16">
            <a:extLst xmlns:a="http://schemas.openxmlformats.org/drawingml/2006/main">
              <a:ext uri="{FF2B5EF4-FFF2-40B4-BE49-F238E27FC236}">
                <a16:creationId xmlns:a16="http://schemas.microsoft.com/office/drawing/2014/main" id="{B43A9DF9-2962-4286-8CA2-AD9F8595277B}"/>
              </a:ext>
            </a:extLst>
          </p:cNvPr>
          <p:cNvSpPr>
            <a:spLocks xmlns:a="http://schemas.openxmlformats.org/drawingml/2006/main" noGrp="1"/>
          </p:cNvSpPr>
          <p:nvPr/>
        </p:nvSpPr>
        <p:spPr>
          <a:xfrm xmlns:a="http://schemas.openxmlformats.org/drawingml/2006/main">
            <a:off x="4480560" y="3465576"/>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0–4 p: metodă corectă, puncte de test și unități</a:t>
            </a:r>
            <a:endParaRPr sz="1300"/>
          </a:p>
        </p:txBody>
      </p:sp>
      <p:sp>
        <p:nvSpPr>
          <p:cNvPr id="19" name="Shape 17">
            <a:extLst xmlns:a="http://schemas.openxmlformats.org/drawingml/2006/main">
              <a:ext uri="{FF2B5EF4-FFF2-40B4-BE49-F238E27FC236}">
                <a16:creationId xmlns:a16="http://schemas.microsoft.com/office/drawing/2014/main" id="{3445F13E-F8AA-41A8-BF38-7D4F69289C90}"/>
              </a:ext>
            </a:extLst>
          </p:cNvPr>
          <p:cNvSpPr>
            <a:spLocks xmlns:a="http://schemas.openxmlformats.org/drawingml/2006/main" noGrp="1"/>
          </p:cNvSpPr>
          <p:nvPr/>
        </p:nvSpPr>
        <p:spPr>
          <a:xfrm xmlns:a="http://schemas.openxmlformats.org/drawingml/2006/main">
            <a:off x="960120" y="4014216"/>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0" name="Text 18">
            <a:extLst xmlns:a="http://schemas.openxmlformats.org/drawingml/2006/main">
              <a:ext uri="{FF2B5EF4-FFF2-40B4-BE49-F238E27FC236}">
                <a16:creationId xmlns:a16="http://schemas.microsoft.com/office/drawing/2014/main" id="{9C48C299-B271-4630-82AD-DFAFFA05A982}"/>
              </a:ext>
            </a:extLst>
          </p:cNvPr>
          <p:cNvSpPr>
            <a:spLocks xmlns:a="http://schemas.openxmlformats.org/drawingml/2006/main" noGrp="1"/>
          </p:cNvSpPr>
          <p:nvPr/>
        </p:nvSpPr>
        <p:spPr>
          <a:xfrm xmlns:a="http://schemas.openxmlformats.org/drawingml/2006/main">
            <a:off x="1051560" y="4123944"/>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Cauză și remediere</a:t>
            </a:r>
            <a:endParaRPr sz="1400"/>
          </a:p>
        </p:txBody>
      </p:sp>
      <p:sp>
        <p:nvSpPr>
          <p:cNvPr id="21" name="Text 19">
            <a:extLst xmlns:a="http://schemas.openxmlformats.org/drawingml/2006/main">
              <a:ext uri="{FF2B5EF4-FFF2-40B4-BE49-F238E27FC236}">
                <a16:creationId xmlns:a16="http://schemas.microsoft.com/office/drawing/2014/main" id="{DA259BEC-2B53-4364-BA24-63572853BFFF}"/>
              </a:ext>
            </a:extLst>
          </p:cNvPr>
          <p:cNvSpPr>
            <a:spLocks xmlns:a="http://schemas.openxmlformats.org/drawingml/2006/main" noGrp="1"/>
          </p:cNvSpPr>
          <p:nvPr/>
        </p:nvSpPr>
        <p:spPr>
          <a:xfrm xmlns:a="http://schemas.openxmlformats.org/drawingml/2006/main">
            <a:off x="4480560" y="4123944"/>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0–4 p: concluzie susținută, alternative eliminate</a:t>
            </a:r>
            <a:endParaRPr sz="1300"/>
          </a:p>
        </p:txBody>
      </p:sp>
      <p:sp>
        <p:nvSpPr>
          <p:cNvPr id="22" name="Shape 20">
            <a:extLst xmlns:a="http://schemas.openxmlformats.org/drawingml/2006/main">
              <a:ext uri="{FF2B5EF4-FFF2-40B4-BE49-F238E27FC236}">
                <a16:creationId xmlns:a16="http://schemas.microsoft.com/office/drawing/2014/main" id="{F1AE6DA8-6668-42D2-9541-B49F59E2E54B}"/>
              </a:ext>
            </a:extLst>
          </p:cNvPr>
          <p:cNvSpPr>
            <a:spLocks xmlns:a="http://schemas.openxmlformats.org/drawingml/2006/main" noGrp="1"/>
          </p:cNvSpPr>
          <p:nvPr/>
        </p:nvSpPr>
        <p:spPr>
          <a:xfrm xmlns:a="http://schemas.openxmlformats.org/drawingml/2006/main">
            <a:off x="960120" y="4672584"/>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3" name="Text 21">
            <a:extLst xmlns:a="http://schemas.openxmlformats.org/drawingml/2006/main">
              <a:ext uri="{FF2B5EF4-FFF2-40B4-BE49-F238E27FC236}">
                <a16:creationId xmlns:a16="http://schemas.microsoft.com/office/drawing/2014/main" id="{F25AA605-1B2E-4EB9-BD1F-02983E2DE091}"/>
              </a:ext>
            </a:extLst>
          </p:cNvPr>
          <p:cNvSpPr>
            <a:spLocks xmlns:a="http://schemas.openxmlformats.org/drawingml/2006/main" noGrp="1"/>
          </p:cNvSpPr>
          <p:nvPr/>
        </p:nvSpPr>
        <p:spPr>
          <a:xfrm xmlns:a="http://schemas.openxmlformats.org/drawingml/2006/main">
            <a:off x="1051560" y="4782312"/>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Verificare și raport</a:t>
            </a:r>
            <a:endParaRPr sz="1400"/>
          </a:p>
        </p:txBody>
      </p:sp>
      <p:sp>
        <p:nvSpPr>
          <p:cNvPr id="24" name="Text 22">
            <a:extLst xmlns:a="http://schemas.openxmlformats.org/drawingml/2006/main">
              <a:ext uri="{FF2B5EF4-FFF2-40B4-BE49-F238E27FC236}">
                <a16:creationId xmlns:a16="http://schemas.microsoft.com/office/drawing/2014/main" id="{B21BD23B-8C27-4CAD-91F8-1DECA4390012}"/>
              </a:ext>
            </a:extLst>
          </p:cNvPr>
          <p:cNvSpPr>
            <a:spLocks xmlns:a="http://schemas.openxmlformats.org/drawingml/2006/main" noGrp="1"/>
          </p:cNvSpPr>
          <p:nvPr/>
        </p:nvSpPr>
        <p:spPr>
          <a:xfrm xmlns:a="http://schemas.openxmlformats.org/drawingml/2006/main">
            <a:off x="4480560" y="4782312"/>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0–4 p: repetarea condițiilor, rezultat și limite</a:t>
            </a:r>
            <a:endParaRPr sz="1300"/>
          </a:p>
        </p:txBody>
      </p:sp>
      <p:sp>
        <p:nvSpPr>
          <p:cNvPr id="25" name="Shape 23">
            <a:extLst xmlns:a="http://schemas.openxmlformats.org/drawingml/2006/main">
              <a:ext uri="{FF2B5EF4-FFF2-40B4-BE49-F238E27FC236}">
                <a16:creationId xmlns:a16="http://schemas.microsoft.com/office/drawing/2014/main" id="{DC678835-24BD-4D2B-94AA-5E11185DDBD0}"/>
              </a:ext>
            </a:extLst>
          </p:cNvPr>
          <p:cNvSpPr>
            <a:spLocks xmlns:a="http://schemas.openxmlformats.org/drawingml/2006/main" noGrp="1"/>
          </p:cNvSpPr>
          <p:nvPr/>
        </p:nvSpPr>
        <p:spPr>
          <a:xfrm xmlns:a="http://schemas.openxmlformats.org/drawingml/2006/main">
            <a:off x="1005840" y="6016752"/>
            <a:ext cx="9966960" cy="411480"/>
          </a:xfrm>
          <a:prstGeom xmlns:a="http://schemas.openxmlformats.org/drawingml/2006/main" prst="roundRect">
            <a:avLst>
              <a:gd name="adj" fmla="val 17778"/>
            </a:avLst>
          </a:prstGeom>
          <a:solidFill xmlns:a="http://schemas.openxmlformats.org/drawingml/2006/main">
            <a:srgbClr val="1A2630"/>
          </a:solidFill>
          <a:ln xmlns:a="http://schemas.openxmlformats.org/drawingml/2006/main" w="12700">
            <a:solidFill>
              <a:srgbClr val="FFB020">
                <a:alpha val="90000"/>
              </a:srgbClr>
            </a:solidFill>
            <a:prstDash val="solid"/>
          </a:ln>
        </p:spPr>
      </p:sp>
      <p:sp>
        <p:nvSpPr>
          <p:cNvPr id="26" name="Text 24">
            <a:extLst xmlns:a="http://schemas.openxmlformats.org/drawingml/2006/main">
              <a:ext uri="{FF2B5EF4-FFF2-40B4-BE49-F238E27FC236}">
                <a16:creationId xmlns:a16="http://schemas.microsoft.com/office/drawing/2014/main" id="{75C5CB87-46E6-4F17-9170-B691B970012C}"/>
              </a:ext>
            </a:extLst>
          </p:cNvPr>
          <p:cNvSpPr>
            <a:spLocks xmlns:a="http://schemas.openxmlformats.org/drawingml/2006/main" noGrp="1"/>
          </p:cNvSpPr>
          <p:nvPr/>
        </p:nvSpPr>
        <p:spPr>
          <a:xfrm xmlns:a="http://schemas.openxmlformats.org/drawingml/2006/main">
            <a:off x="1152144" y="6076950"/>
            <a:ext cx="9674352" cy="34290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Siguranța este obligatorie. Acțiunile nesigure opresc proba.</a:t>
            </a:r>
            <a:endParaRPr sz="1600"/>
          </a:p>
        </p:txBody>
      </p:sp>
    </p:spTree>
    <p:extLst>
      <p:ext uri="{BB962C8B-B14F-4D97-AF65-F5344CB8AC3E}">
        <p14:creationId xmlns:p14="http://schemas.microsoft.com/office/powerpoint/2010/main" val="1495980348"/>
      </p:ext>
    </p:extLst>
  </p:cSld>
</p:sld>
</file>

<file path=ppt/slides/slide22.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Evaluare: întrebări de înțelegere</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30 min în total: 15 min întrebări, 15 min mini-caz. Fără răspunsuri pe ecran.</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22</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Întrebările 1–3</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1. Absența simptomului timp de cinci minute confirmă reparația?</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2. Cum alegi între două teste posibile?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3. Ce lipsește dintr-un diagnostic bazat doar pe lipsa ABS la scanare?</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Întrebările 4–5</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4. Când este justificată actualizarea software?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5. Ce face un raport de diagnostic verificabil?</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2 puncte pe întrebare: explicație corectă și implicație practică.</a:t>
            </a:r>
            <a:endParaRPr sz="1600"/>
          </a:p>
        </p:txBody>
      </p:sp>
    </p:spTree>
    <p:extLst>
      <p:ext uri="{BB962C8B-B14F-4D97-AF65-F5344CB8AC3E}">
        <p14:creationId xmlns:p14="http://schemas.microsoft.com/office/powerpoint/2010/main" val="661491704"/>
      </p:ext>
    </p:extLst>
  </p:cSld>
</p:sld>
</file>

<file path=ppt/slides/slide23.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Evaluare: mini-caz</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Continuarea evaluării individuale. 10 puncte.</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23</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Date disponibile</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Mai multe module raportează lipsa ABS.</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Gatewayul răspunde.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Alimentarea ABS în gol pare normală.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Nu există măsurare sub sarcină.</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Cerințe</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Două ipoteze plauzibile. 2 p</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Două teste care separă ipotezele. 4 p</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Concluzie justificată și limite. 2 p</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Verificarea reparației. 2 p</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Prag didactic propus: 14/20 cumulat la întrebări și mini-caz.</a:t>
            </a:r>
            <a:endParaRPr sz="1600"/>
          </a:p>
        </p:txBody>
      </p:sp>
    </p:spTree>
    <p:extLst>
      <p:ext uri="{BB962C8B-B14F-4D97-AF65-F5344CB8AC3E}">
        <p14:creationId xmlns:p14="http://schemas.microsoft.com/office/powerpoint/2010/main" val="661491704"/>
      </p:ext>
    </p:extLst>
  </p:cSld>
</p:sld>
</file>

<file path=ppt/slides/slide24.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2680F239-570E-47F4-B45C-DB55A92555DD}"/>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5546825C-4B6D-44A9-A1B8-6BAD3B24C513}"/>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Debrief: răspunsurile esențiale</a:t>
            </a:r>
            <a:endParaRPr sz="2500"/>
          </a:p>
        </p:txBody>
      </p:sp>
      <p:sp>
        <p:nvSpPr>
          <p:cNvPr id="4" name="Text 2">
            <a:extLst xmlns:a="http://schemas.openxmlformats.org/drawingml/2006/main">
              <a:ext uri="{FF2B5EF4-FFF2-40B4-BE49-F238E27FC236}">
                <a16:creationId xmlns:a16="http://schemas.microsoft.com/office/drawing/2014/main" id="{1B70BA81-0EEE-4F5F-9BA2-F48208CBD55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20 min: cursanții își justifică răspunsurile înainte de afișarea concluziilor.</a:t>
            </a:r>
            <a:endParaRPr sz="1150"/>
          </a:p>
        </p:txBody>
      </p:sp>
      <p:sp>
        <p:nvSpPr>
          <p:cNvPr id="5" name="Text 3">
            <a:extLst xmlns:a="http://schemas.openxmlformats.org/drawingml/2006/main">
              <a:ext uri="{FF2B5EF4-FFF2-40B4-BE49-F238E27FC236}">
                <a16:creationId xmlns:a16="http://schemas.microsoft.com/office/drawing/2014/main" id="{8A22408E-9723-40EC-B549-BFD5EDA6A98C}"/>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448548FE-E22B-4D6D-AA48-C12D076E649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24</a:t>
            </a:r>
            <a:endParaRPr sz="900"/>
          </a:p>
        </p:txBody>
      </p:sp>
      <p:sp>
        <p:nvSpPr>
          <p:cNvPr id="7" name="Shape 5">
            <a:extLst xmlns:a="http://schemas.openxmlformats.org/drawingml/2006/main">
              <a:ext uri="{FF2B5EF4-FFF2-40B4-BE49-F238E27FC236}">
                <a16:creationId xmlns:a16="http://schemas.microsoft.com/office/drawing/2014/main" id="{76BB768A-7A71-46BE-9A8E-F05C9E6D47D2}"/>
              </a:ext>
            </a:extLst>
          </p:cNvPr>
          <p:cNvSpPr>
            <a:spLocks xmlns:a="http://schemas.openxmlformats.org/drawingml/2006/main" noGrp="1"/>
          </p:cNvSpPr>
          <p:nvPr/>
        </p:nvSpPr>
        <p:spPr>
          <a:xfrm xmlns:a="http://schemas.openxmlformats.org/drawingml/2006/main">
            <a:off x="777240" y="1417320"/>
            <a:ext cx="10652760" cy="4389120"/>
          </a:xfrm>
          <a:prstGeom xmlns:a="http://schemas.openxmlformats.org/drawingml/2006/main" prst="roundRect">
            <a:avLst>
              <a:gd name="adj" fmla="val 1667"/>
            </a:avLst>
          </a:prstGeom>
          <a:solidFill xmlns:a="http://schemas.openxmlformats.org/drawingml/2006/main">
            <a:srgbClr val="102A3A"/>
          </a:solidFill>
          <a:ln xmlns:a="http://schemas.openxmlformats.org/drawingml/2006/main" w="12700">
            <a:solidFill>
              <a:srgbClr val="2D5568"/>
            </a:solidFill>
            <a:prstDash val="solid"/>
          </a:ln>
        </p:spPr>
      </p:sp>
      <p:sp>
        <p:nvSpPr>
          <p:cNvPr id="8" name="Text 6">
            <a:extLst xmlns:a="http://schemas.openxmlformats.org/drawingml/2006/main">
              <a:ext uri="{FF2B5EF4-FFF2-40B4-BE49-F238E27FC236}">
                <a16:creationId xmlns:a16="http://schemas.microsoft.com/office/drawing/2014/main" id="{99E34BBE-6C96-4289-9CD5-52AA6AEF4622}"/>
              </a:ext>
            </a:extLst>
          </p:cNvPr>
          <p:cNvSpPr>
            <a:spLocks xmlns:a="http://schemas.openxmlformats.org/drawingml/2006/main" noGrp="1"/>
          </p:cNvSpPr>
          <p:nvPr/>
        </p:nvSpPr>
        <p:spPr>
          <a:xfrm xmlns:a="http://schemas.openxmlformats.org/drawingml/2006/main">
            <a:off x="1051560" y="1691640"/>
            <a:ext cx="283464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Întrebare</a:t>
            </a:r>
            <a:endParaRPr sz="1300"/>
          </a:p>
        </p:txBody>
      </p:sp>
      <p:sp>
        <p:nvSpPr>
          <p:cNvPr id="9" name="Text 7">
            <a:extLst xmlns:a="http://schemas.openxmlformats.org/drawingml/2006/main">
              <a:ext uri="{FF2B5EF4-FFF2-40B4-BE49-F238E27FC236}">
                <a16:creationId xmlns:a16="http://schemas.microsoft.com/office/drawing/2014/main" id="{73B8CE0B-81DB-409C-8F05-5485F7827A77}"/>
              </a:ext>
            </a:extLst>
          </p:cNvPr>
          <p:cNvSpPr>
            <a:spLocks xmlns:a="http://schemas.openxmlformats.org/drawingml/2006/main" noGrp="1"/>
          </p:cNvSpPr>
          <p:nvPr/>
        </p:nvSpPr>
        <p:spPr>
          <a:xfrm xmlns:a="http://schemas.openxmlformats.org/drawingml/2006/main">
            <a:off x="4480560" y="1691640"/>
            <a:ext cx="548640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Ideea care trebuie demonstrată</a:t>
            </a:r>
            <a:endParaRPr sz="1300"/>
          </a:p>
        </p:txBody>
      </p:sp>
      <p:sp>
        <p:nvSpPr>
          <p:cNvPr id="10" name="Shape 8">
            <a:extLst xmlns:a="http://schemas.openxmlformats.org/drawingml/2006/main">
              <a:ext uri="{FF2B5EF4-FFF2-40B4-BE49-F238E27FC236}">
                <a16:creationId xmlns:a16="http://schemas.microsoft.com/office/drawing/2014/main" id="{11DEC62E-6004-41BE-87D3-564958417F77}"/>
              </a:ext>
            </a:extLst>
          </p:cNvPr>
          <p:cNvSpPr>
            <a:spLocks xmlns:a="http://schemas.openxmlformats.org/drawingml/2006/main" noGrp="1"/>
          </p:cNvSpPr>
          <p:nvPr/>
        </p:nvSpPr>
        <p:spPr>
          <a:xfrm xmlns:a="http://schemas.openxmlformats.org/drawingml/2006/main">
            <a:off x="960120" y="2039112"/>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1" name="Text 9">
            <a:extLst xmlns:a="http://schemas.openxmlformats.org/drawingml/2006/main">
              <a:ext uri="{FF2B5EF4-FFF2-40B4-BE49-F238E27FC236}">
                <a16:creationId xmlns:a16="http://schemas.microsoft.com/office/drawing/2014/main" id="{6EFC652E-3098-4B22-9475-2439BC872E8C}"/>
              </a:ext>
            </a:extLst>
          </p:cNvPr>
          <p:cNvSpPr>
            <a:spLocks xmlns:a="http://schemas.openxmlformats.org/drawingml/2006/main" noGrp="1"/>
          </p:cNvSpPr>
          <p:nvPr/>
        </p:nvSpPr>
        <p:spPr>
          <a:xfrm xmlns:a="http://schemas.openxmlformats.org/drawingml/2006/main">
            <a:off x="1051560" y="2148840"/>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1. Intermitențe și plan de captură</a:t>
            </a:r>
            <a:endParaRPr sz="1400"/>
          </a:p>
        </p:txBody>
      </p:sp>
      <p:sp>
        <p:nvSpPr>
          <p:cNvPr id="12" name="Text 10">
            <a:extLst xmlns:a="http://schemas.openxmlformats.org/drawingml/2006/main">
              <a:ext uri="{FF2B5EF4-FFF2-40B4-BE49-F238E27FC236}">
                <a16:creationId xmlns:a16="http://schemas.microsoft.com/office/drawing/2014/main" id="{C6EED4EE-E796-4A42-A3DF-CB848AFC2325}"/>
              </a:ext>
            </a:extLst>
          </p:cNvPr>
          <p:cNvSpPr>
            <a:spLocks xmlns:a="http://schemas.openxmlformats.org/drawingml/2006/main" noGrp="1"/>
          </p:cNvSpPr>
          <p:nvPr/>
        </p:nvSpPr>
        <p:spPr>
          <a:xfrm xmlns:a="http://schemas.openxmlformats.org/drawingml/2006/main">
            <a:off x="4480560" y="2148840"/>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Nu, dacă defectul apărea după încălzire sau în alte condiții neatinse în test.</a:t>
            </a:r>
            <a:endParaRPr sz="1300"/>
          </a:p>
        </p:txBody>
      </p:sp>
      <p:sp>
        <p:nvSpPr>
          <p:cNvPr id="13" name="Shape 11">
            <a:extLst xmlns:a="http://schemas.openxmlformats.org/drawingml/2006/main">
              <a:ext uri="{FF2B5EF4-FFF2-40B4-BE49-F238E27FC236}">
                <a16:creationId xmlns:a16="http://schemas.microsoft.com/office/drawing/2014/main" id="{A9441D5A-F5E9-4CB5-B5DA-FFC83EF2AE4B}"/>
              </a:ext>
            </a:extLst>
          </p:cNvPr>
          <p:cNvSpPr>
            <a:spLocks xmlns:a="http://schemas.openxmlformats.org/drawingml/2006/main" noGrp="1"/>
          </p:cNvSpPr>
          <p:nvPr/>
        </p:nvSpPr>
        <p:spPr>
          <a:xfrm xmlns:a="http://schemas.openxmlformats.org/drawingml/2006/main">
            <a:off x="960120" y="2697480"/>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4" name="Text 12">
            <a:extLst xmlns:a="http://schemas.openxmlformats.org/drawingml/2006/main">
              <a:ext uri="{FF2B5EF4-FFF2-40B4-BE49-F238E27FC236}">
                <a16:creationId xmlns:a16="http://schemas.microsoft.com/office/drawing/2014/main" id="{C1843319-F5BC-4006-A61C-6B468052F276}"/>
              </a:ext>
            </a:extLst>
          </p:cNvPr>
          <p:cNvSpPr>
            <a:spLocks xmlns:a="http://schemas.openxmlformats.org/drawingml/2006/main" noGrp="1"/>
          </p:cNvSpPr>
          <p:nvPr/>
        </p:nvSpPr>
        <p:spPr>
          <a:xfrm xmlns:a="http://schemas.openxmlformats.org/drawingml/2006/main">
            <a:off x="1051560" y="2807208"/>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2. No-start cu date incomplete</a:t>
            </a:r>
            <a:endParaRPr sz="1400"/>
          </a:p>
        </p:txBody>
      </p:sp>
      <p:sp>
        <p:nvSpPr>
          <p:cNvPr id="15" name="Text 13">
            <a:extLst xmlns:a="http://schemas.openxmlformats.org/drawingml/2006/main">
              <a:ext uri="{FF2B5EF4-FFF2-40B4-BE49-F238E27FC236}">
                <a16:creationId xmlns:a16="http://schemas.microsoft.com/office/drawing/2014/main" id="{ADF785D0-6556-43D9-9427-10DE574AEA13}"/>
              </a:ext>
            </a:extLst>
          </p:cNvPr>
          <p:cNvSpPr>
            <a:spLocks xmlns:a="http://schemas.openxmlformats.org/drawingml/2006/main" noGrp="1"/>
          </p:cNvSpPr>
          <p:nvPr/>
        </p:nvSpPr>
        <p:spPr>
          <a:xfrm xmlns:a="http://schemas.openxmlformats.org/drawingml/2006/main">
            <a:off x="4480560" y="2807208"/>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După siguranță, relevanță și capacitatea de a separa ipotezele cu efort justificat.</a:t>
            </a:r>
            <a:endParaRPr sz="1300"/>
          </a:p>
        </p:txBody>
      </p:sp>
      <p:sp>
        <p:nvSpPr>
          <p:cNvPr id="16" name="Shape 14">
            <a:extLst xmlns:a="http://schemas.openxmlformats.org/drawingml/2006/main">
              <a:ext uri="{FF2B5EF4-FFF2-40B4-BE49-F238E27FC236}">
                <a16:creationId xmlns:a16="http://schemas.microsoft.com/office/drawing/2014/main" id="{F46FB643-4072-4994-A148-D624609E0FC0}"/>
              </a:ext>
            </a:extLst>
          </p:cNvPr>
          <p:cNvSpPr>
            <a:spLocks xmlns:a="http://schemas.openxmlformats.org/drawingml/2006/main" noGrp="1"/>
          </p:cNvSpPr>
          <p:nvPr/>
        </p:nvSpPr>
        <p:spPr>
          <a:xfrm xmlns:a="http://schemas.openxmlformats.org/drawingml/2006/main">
            <a:off x="960120" y="3355848"/>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7" name="Text 15">
            <a:extLst xmlns:a="http://schemas.openxmlformats.org/drawingml/2006/main">
              <a:ext uri="{FF2B5EF4-FFF2-40B4-BE49-F238E27FC236}">
                <a16:creationId xmlns:a16="http://schemas.microsoft.com/office/drawing/2014/main" id="{DC816E00-9DFC-4FC2-97DF-77AED8F67B00}"/>
              </a:ext>
            </a:extLst>
          </p:cNvPr>
          <p:cNvSpPr>
            <a:spLocks xmlns:a="http://schemas.openxmlformats.org/drawingml/2006/main" noGrp="1"/>
          </p:cNvSpPr>
          <p:nvPr/>
        </p:nvSpPr>
        <p:spPr>
          <a:xfrm xmlns:a="http://schemas.openxmlformats.org/drawingml/2006/main">
            <a:off x="1051560" y="3465576"/>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3. No-communication și cauze comune</a:t>
            </a:r>
            <a:endParaRPr sz="1400"/>
          </a:p>
        </p:txBody>
      </p:sp>
      <p:sp>
        <p:nvSpPr>
          <p:cNvPr id="18" name="Text 16">
            <a:extLst xmlns:a="http://schemas.openxmlformats.org/drawingml/2006/main">
              <a:ext uri="{FF2B5EF4-FFF2-40B4-BE49-F238E27FC236}">
                <a16:creationId xmlns:a16="http://schemas.microsoft.com/office/drawing/2014/main" id="{B43A9DF9-2962-4286-8CA2-AD9F8595277B}"/>
              </a:ext>
            </a:extLst>
          </p:cNvPr>
          <p:cNvSpPr>
            <a:spLocks xmlns:a="http://schemas.openxmlformats.org/drawingml/2006/main" noGrp="1"/>
          </p:cNvSpPr>
          <p:nvPr/>
        </p:nvSpPr>
        <p:spPr>
          <a:xfrm xmlns:a="http://schemas.openxmlformats.org/drawingml/2006/main">
            <a:off x="4480560" y="3465576"/>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Verificarea alimentării, masei, trezirii, rețelei, echipării și accesului testerului.</a:t>
            </a:r>
            <a:endParaRPr sz="1300"/>
          </a:p>
        </p:txBody>
      </p:sp>
      <p:sp>
        <p:nvSpPr>
          <p:cNvPr id="19" name="Shape 17">
            <a:extLst xmlns:a="http://schemas.openxmlformats.org/drawingml/2006/main">
              <a:ext uri="{FF2B5EF4-FFF2-40B4-BE49-F238E27FC236}">
                <a16:creationId xmlns:a16="http://schemas.microsoft.com/office/drawing/2014/main" id="{3445F13E-F8AA-41A8-BF38-7D4F69289C90}"/>
              </a:ext>
            </a:extLst>
          </p:cNvPr>
          <p:cNvSpPr>
            <a:spLocks xmlns:a="http://schemas.openxmlformats.org/drawingml/2006/main" noGrp="1"/>
          </p:cNvSpPr>
          <p:nvPr/>
        </p:nvSpPr>
        <p:spPr>
          <a:xfrm xmlns:a="http://schemas.openxmlformats.org/drawingml/2006/main">
            <a:off x="960120" y="4014216"/>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0" name="Text 18">
            <a:extLst xmlns:a="http://schemas.openxmlformats.org/drawingml/2006/main">
              <a:ext uri="{FF2B5EF4-FFF2-40B4-BE49-F238E27FC236}">
                <a16:creationId xmlns:a16="http://schemas.microsoft.com/office/drawing/2014/main" id="{9C48C299-B271-4630-82AD-DFAFFA05A982}"/>
              </a:ext>
            </a:extLst>
          </p:cNvPr>
          <p:cNvSpPr>
            <a:spLocks xmlns:a="http://schemas.openxmlformats.org/drawingml/2006/main" noGrp="1"/>
          </p:cNvSpPr>
          <p:nvPr/>
        </p:nvSpPr>
        <p:spPr>
          <a:xfrm xmlns:a="http://schemas.openxmlformats.org/drawingml/2006/main">
            <a:off x="1051560" y="4123944"/>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4. Software, codare și adaptare</a:t>
            </a:r>
            <a:endParaRPr sz="1400"/>
          </a:p>
        </p:txBody>
      </p:sp>
      <p:sp>
        <p:nvSpPr>
          <p:cNvPr id="21" name="Text 19">
            <a:extLst xmlns:a="http://schemas.openxmlformats.org/drawingml/2006/main">
              <a:ext uri="{FF2B5EF4-FFF2-40B4-BE49-F238E27FC236}">
                <a16:creationId xmlns:a16="http://schemas.microsoft.com/office/drawing/2014/main" id="{DA259BEC-2B53-4364-BA24-63572853BFFF}"/>
              </a:ext>
            </a:extLst>
          </p:cNvPr>
          <p:cNvSpPr>
            <a:spLocks xmlns:a="http://schemas.openxmlformats.org/drawingml/2006/main" noGrp="1"/>
          </p:cNvSpPr>
          <p:nvPr/>
        </p:nvSpPr>
        <p:spPr>
          <a:xfrm xmlns:a="http://schemas.openxmlformats.org/drawingml/2006/main">
            <a:off x="4480560" y="4123944"/>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Când documentația aplicabilă și diagnosticul o susțin, cu toate precondițiile îndeplinite.</a:t>
            </a:r>
            <a:endParaRPr sz="1300"/>
          </a:p>
        </p:txBody>
      </p:sp>
      <p:sp>
        <p:nvSpPr>
          <p:cNvPr id="22" name="Shape 20">
            <a:extLst xmlns:a="http://schemas.openxmlformats.org/drawingml/2006/main">
              <a:ext uri="{FF2B5EF4-FFF2-40B4-BE49-F238E27FC236}">
                <a16:creationId xmlns:a16="http://schemas.microsoft.com/office/drawing/2014/main" id="{F1AE6DA8-6668-42D2-9541-B49F59E2E54B}"/>
              </a:ext>
            </a:extLst>
          </p:cNvPr>
          <p:cNvSpPr>
            <a:spLocks xmlns:a="http://schemas.openxmlformats.org/drawingml/2006/main" noGrp="1"/>
          </p:cNvSpPr>
          <p:nvPr/>
        </p:nvSpPr>
        <p:spPr>
          <a:xfrm xmlns:a="http://schemas.openxmlformats.org/drawingml/2006/main">
            <a:off x="960120" y="4672584"/>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3" name="Text 21">
            <a:extLst xmlns:a="http://schemas.openxmlformats.org/drawingml/2006/main">
              <a:ext uri="{FF2B5EF4-FFF2-40B4-BE49-F238E27FC236}">
                <a16:creationId xmlns:a16="http://schemas.microsoft.com/office/drawing/2014/main" id="{F25AA605-1B2E-4EB9-BD1F-02983E2DE091}"/>
              </a:ext>
            </a:extLst>
          </p:cNvPr>
          <p:cNvSpPr>
            <a:spLocks xmlns:a="http://schemas.openxmlformats.org/drawingml/2006/main" noGrp="1"/>
          </p:cNvSpPr>
          <p:nvPr/>
        </p:nvSpPr>
        <p:spPr>
          <a:xfrm xmlns:a="http://schemas.openxmlformats.org/drawingml/2006/main">
            <a:off x="1051560" y="4782312"/>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5. Raportul și verificarea reparației</a:t>
            </a:r>
            <a:endParaRPr sz="1400"/>
          </a:p>
        </p:txBody>
      </p:sp>
      <p:sp>
        <p:nvSpPr>
          <p:cNvPr id="24" name="Text 22">
            <a:extLst xmlns:a="http://schemas.openxmlformats.org/drawingml/2006/main">
              <a:ext uri="{FF2B5EF4-FFF2-40B4-BE49-F238E27FC236}">
                <a16:creationId xmlns:a16="http://schemas.microsoft.com/office/drawing/2014/main" id="{B21BD23B-8C27-4CAD-91F8-1DECA4390012}"/>
              </a:ext>
            </a:extLst>
          </p:cNvPr>
          <p:cNvSpPr>
            <a:spLocks xmlns:a="http://schemas.openxmlformats.org/drawingml/2006/main" noGrp="1"/>
          </p:cNvSpPr>
          <p:nvPr/>
        </p:nvSpPr>
        <p:spPr>
          <a:xfrm xmlns:a="http://schemas.openxmlformats.org/drawingml/2006/main">
            <a:off x="4480560" y="4782312"/>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Condițiile, punctele de măsură, valorile cu unități, documentația și rezultatul verificării finale.</a:t>
            </a:r>
            <a:endParaRPr sz="1300"/>
          </a:p>
        </p:txBody>
      </p:sp>
      <p:sp>
        <p:nvSpPr>
          <p:cNvPr id="25" name="Shape 23">
            <a:extLst xmlns:a="http://schemas.openxmlformats.org/drawingml/2006/main">
              <a:ext uri="{FF2B5EF4-FFF2-40B4-BE49-F238E27FC236}">
                <a16:creationId xmlns:a16="http://schemas.microsoft.com/office/drawing/2014/main" id="{DC678835-24BD-4D2B-94AA-5E11185DDBD0}"/>
              </a:ext>
            </a:extLst>
          </p:cNvPr>
          <p:cNvSpPr>
            <a:spLocks xmlns:a="http://schemas.openxmlformats.org/drawingml/2006/main" noGrp="1"/>
          </p:cNvSpPr>
          <p:nvPr/>
        </p:nvSpPr>
        <p:spPr>
          <a:xfrm xmlns:a="http://schemas.openxmlformats.org/drawingml/2006/main">
            <a:off x="1005840" y="6016752"/>
            <a:ext cx="9966960" cy="411480"/>
          </a:xfrm>
          <a:prstGeom xmlns:a="http://schemas.openxmlformats.org/drawingml/2006/main" prst="roundRect">
            <a:avLst>
              <a:gd name="adj" fmla="val 17778"/>
            </a:avLst>
          </a:prstGeom>
          <a:solidFill xmlns:a="http://schemas.openxmlformats.org/drawingml/2006/main">
            <a:srgbClr val="1A2630"/>
          </a:solidFill>
          <a:ln xmlns:a="http://schemas.openxmlformats.org/drawingml/2006/main" w="12700">
            <a:solidFill>
              <a:srgbClr val="FFB020">
                <a:alpha val="90000"/>
              </a:srgbClr>
            </a:solidFill>
            <a:prstDash val="solid"/>
          </a:ln>
        </p:spPr>
      </p:sp>
      <p:sp>
        <p:nvSpPr>
          <p:cNvPr id="26" name="Text 24">
            <a:extLst xmlns:a="http://schemas.openxmlformats.org/drawingml/2006/main">
              <a:ext uri="{FF2B5EF4-FFF2-40B4-BE49-F238E27FC236}">
                <a16:creationId xmlns:a16="http://schemas.microsoft.com/office/drawing/2014/main" id="{75C5CB87-46E6-4F17-9170-B691B970012C}"/>
              </a:ext>
            </a:extLst>
          </p:cNvPr>
          <p:cNvSpPr>
            <a:spLocks xmlns:a="http://schemas.openxmlformats.org/drawingml/2006/main" noGrp="1"/>
          </p:cNvSpPr>
          <p:nvPr/>
        </p:nvSpPr>
        <p:spPr>
          <a:xfrm xmlns:a="http://schemas.openxmlformats.org/drawingml/2006/main">
            <a:off x="1152144" y="6076950"/>
            <a:ext cx="9674352" cy="34290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Întrebările și mini-cazul verifică raționamentul. Practica verifică execuția.</a:t>
            </a:r>
            <a:endParaRPr sz="1600"/>
          </a:p>
        </p:txBody>
      </p:sp>
    </p:spTree>
    <p:extLst>
      <p:ext uri="{BB962C8B-B14F-4D97-AF65-F5344CB8AC3E}">
        <p14:creationId xmlns:p14="http://schemas.microsoft.com/office/powerpoint/2010/main" val="1495980348"/>
      </p:ext>
    </p:extLst>
  </p:cSld>
</p:sld>
</file>

<file path=ppt/slides/slide25.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F03E3AB9-21C6-4F56-B7BE-11EAA38CD28C}"/>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8B1CEC84-D5C1-488F-A6F8-68F3E0C5B38B}"/>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Surse și continuarea studiului</a:t>
            </a:r>
            <a:endParaRPr sz="2500"/>
          </a:p>
        </p:txBody>
      </p:sp>
      <p:sp>
        <p:nvSpPr>
          <p:cNvPr id="4" name="Text 2">
            <a:extLst xmlns:a="http://schemas.openxmlformats.org/drawingml/2006/main">
              <a:ext uri="{FF2B5EF4-FFF2-40B4-BE49-F238E27FC236}">
                <a16:creationId xmlns:a16="http://schemas.microsoft.com/office/drawing/2014/main" id="{7BA14462-7894-452F-8DCA-3380F6EAFB1C}"/>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Documentația tehnică se consultă pentru vehiculul concret. Linkurile sunt în notele prezentatorului.</a:t>
            </a:r>
            <a:endParaRPr sz="1150"/>
          </a:p>
        </p:txBody>
      </p:sp>
      <p:sp>
        <p:nvSpPr>
          <p:cNvPr id="5" name="Text 3">
            <a:extLst xmlns:a="http://schemas.openxmlformats.org/drawingml/2006/main">
              <a:ext uri="{FF2B5EF4-FFF2-40B4-BE49-F238E27FC236}">
                <a16:creationId xmlns:a16="http://schemas.microsoft.com/office/drawing/2014/main" id="{05A04DC4-66DE-4BBD-8F3A-4676084834E5}"/>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12</a:t>
            </a:r>
            <a:endParaRPr sz="850"/>
          </a:p>
        </p:txBody>
      </p:sp>
      <p:sp>
        <p:nvSpPr>
          <p:cNvPr id="6" name="Text 4">
            <a:extLst xmlns:a="http://schemas.openxmlformats.org/drawingml/2006/main">
              <a:ext uri="{FF2B5EF4-FFF2-40B4-BE49-F238E27FC236}">
                <a16:creationId xmlns:a16="http://schemas.microsoft.com/office/drawing/2014/main" id="{2730AF4F-62D8-4CCD-99B3-BAF5DF9A2456}"/>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25</a:t>
            </a:r>
            <a:endParaRPr sz="900"/>
          </a:p>
        </p:txBody>
      </p:sp>
      <p:sp>
        <p:nvSpPr>
          <p:cNvPr id="7" name="Shape 5">
            <a:extLst xmlns:a="http://schemas.openxmlformats.org/drawingml/2006/main">
              <a:ext uri="{FF2B5EF4-FFF2-40B4-BE49-F238E27FC236}">
                <a16:creationId xmlns:a16="http://schemas.microsoft.com/office/drawing/2014/main" id="{AFEE01A3-0C86-4524-BBE5-366D672611D3}"/>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A09E55FF-E619-4748-82A0-B29F82C640ED}"/>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Referințe pentru modul</a:t>
            </a:r>
            <a:endParaRPr sz="1800"/>
          </a:p>
        </p:txBody>
      </p:sp>
      <p:sp>
        <p:nvSpPr>
          <p:cNvPr id="9" name="Text 7">
            <a:extLst xmlns:a="http://schemas.openxmlformats.org/drawingml/2006/main">
              <a:ext uri="{FF2B5EF4-FFF2-40B4-BE49-F238E27FC236}">
                <a16:creationId xmlns:a16="http://schemas.microsoft.com/office/drawing/2014/main" id="{E27EB711-E181-42E7-A17D-2C4A4CA1D2D6}"/>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Pico: declanșarea capturii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HELLA: verificarea senzorului CKP</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Pico: teste de comunicație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HELLA: sisteme electrice auto</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Pico: ghid de diagnostic cu osciloscop</a:t>
            </a:r>
            <a:endParaRPr sz="1350"/>
          </a:p>
        </p:txBody>
      </p:sp>
      <p:sp>
        <p:nvSpPr>
          <p:cNvPr id="10" name="Shape 8">
            <a:extLst xmlns:a="http://schemas.openxmlformats.org/drawingml/2006/main">
              <a:ext uri="{FF2B5EF4-FFF2-40B4-BE49-F238E27FC236}">
                <a16:creationId xmlns:a16="http://schemas.microsoft.com/office/drawing/2014/main" id="{2DAB5D51-3692-4391-8E41-A5AF202E11C6}"/>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12A22413-A576-4A19-AC64-3198D03E88F8}"/>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Pentru atelier</a:t>
            </a:r>
            <a:endParaRPr sz="1800"/>
          </a:p>
        </p:txBody>
      </p:sp>
      <p:sp>
        <p:nvSpPr>
          <p:cNvPr id="12" name="Text 10">
            <a:extLst xmlns:a="http://schemas.openxmlformats.org/drawingml/2006/main">
              <a:ext uri="{FF2B5EF4-FFF2-40B4-BE49-F238E27FC236}">
                <a16:creationId xmlns:a16="http://schemas.microsoft.com/office/drawing/2014/main" id="{0F6AA20F-3AE9-4D55-94A1-03379A9E86FE}"/>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Schema, pinoutul și procedura OEM pentru VIN.</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Valorile nominale și condițiile exacte de test.</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Buletinele tehnice și versiunea software aplicabile.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Fișa comună de diagnostic din Modulul 1.</a:t>
            </a:r>
            <a:endParaRPr sz="1350"/>
          </a:p>
        </p:txBody>
      </p:sp>
      <p:sp>
        <p:nvSpPr>
          <p:cNvPr id="13" name="Shape 11">
            <a:extLst xmlns:a="http://schemas.openxmlformats.org/drawingml/2006/main">
              <a:ext uri="{FF2B5EF4-FFF2-40B4-BE49-F238E27FC236}">
                <a16:creationId xmlns:a16="http://schemas.microsoft.com/office/drawing/2014/main" id="{9F8EC39A-32B6-43AB-B733-E088953B1DCD}"/>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FDAE8BB8-6642-4C97-992D-F28637483BA5}"/>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Exemplele sunt didactice. Specificațiile reale se confirmă în documentația OEM.</a:t>
            </a:r>
            <a:endParaRPr sz="1600"/>
          </a:p>
        </p:txBody>
      </p:sp>
    </p:spTree>
    <p:extLst>
      <p:ext uri="{BB962C8B-B14F-4D97-AF65-F5344CB8AC3E}">
        <p14:creationId xmlns:p14="http://schemas.microsoft.com/office/powerpoint/2010/main" val="661491704"/>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2026-09-24T18:13:30.0930000Z</dcterms:created>
  <dcterms:modified xsi:type="dcterms:W3CDTF">2026-09-24T18:13:30.0930000Z</dcterms:modified>
</coreProperties>
</file>